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62" r:id="rId3"/>
    <p:sldId id="264" r:id="rId4"/>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9" r:id="rId18"/>
    <p:sldId id="278" r:id="rId19"/>
    <p:sldId id="280" r:id="rId20"/>
    <p:sldId id="281" r:id="rId21"/>
    <p:sldId id="282" r:id="rId22"/>
    <p:sldId id="283" r:id="rId23"/>
    <p:sldId id="28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7B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p:scale>
          <a:sx n="70" d="100"/>
          <a:sy n="70" d="100"/>
        </p:scale>
        <p:origin x="-732" y="-1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B61BEF0D-F0BB-DE4B-95CE-6DB70DBA9567}" type="datetimeFigureOut">
              <a:rPr lang="en-US" smtClean="0"/>
              <a:pPr/>
              <a:t>6/6/2018</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57F1E4F-1CFF-5643-939E-217C01CDF565}" type="slidenum">
              <a:rPr lang="en-US" smtClean="0"/>
              <a:pPr/>
              <a:t>‹Nº›</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411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3953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069889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191193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8638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291203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77160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899757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766752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913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880476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B61BEF0D-F0BB-DE4B-95CE-6DB70DBA9567}" type="datetimeFigureOut">
              <a:rPr lang="en-US" smtClean="0"/>
              <a:pPr/>
              <a:t>6/6/2018</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7545297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igg.unam.mx/sigg/utilidades/docs/pdfs/publicaciones/inves_geo/boletines/53/b53_art414.pdf" TargetMode="External"/><Relationship Id="rId7" Type="http://schemas.openxmlformats.org/officeDocument/2006/relationships/hyperlink" Target="http://catarina.udlap.mx/u_dl_a/tales/documentos/lid/de_l_m/capitulo2.pdf" TargetMode="External"/><Relationship Id="rId2" Type="http://schemas.openxmlformats.org/officeDocument/2006/relationships/hyperlink" Target="http://www.redalyc.org/pdf/2631/263145278015.pdf" TargetMode="External"/><Relationship Id="rId1" Type="http://schemas.openxmlformats.org/officeDocument/2006/relationships/slideLayout" Target="../slideLayouts/slideLayout2.xml"/><Relationship Id="rId6" Type="http://schemas.openxmlformats.org/officeDocument/2006/relationships/hyperlink" Target="https://www.agromatica.es/" TargetMode="External"/><Relationship Id="rId5" Type="http://schemas.openxmlformats.org/officeDocument/2006/relationships/hyperlink" Target="http://www.scielo.org.mx/scielo.php?script=sci_arttext&amp;pid=S2007-09342012000900007" TargetMode="External"/><Relationship Id="rId4" Type="http://schemas.openxmlformats.org/officeDocument/2006/relationships/hyperlink" Target="http://www.inifapcirpac.gob.mx/PotencialProductivo/Nayarit/Tuxpan.PDF"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C41D690-9066-45C4-B031-49EC3F3649CE}"/>
              </a:ext>
            </a:extLst>
          </p:cNvPr>
          <p:cNvSpPr>
            <a:spLocks noGrp="1"/>
          </p:cNvSpPr>
          <p:nvPr>
            <p:ph type="ctrTitle"/>
          </p:nvPr>
        </p:nvSpPr>
        <p:spPr>
          <a:xfrm>
            <a:off x="2092960" y="1148512"/>
            <a:ext cx="8001000" cy="2971801"/>
          </a:xfrm>
        </p:spPr>
        <p:txBody>
          <a:bodyPr>
            <a:normAutofit fontScale="90000"/>
          </a:bodyPr>
          <a:lstStyle/>
          <a:p>
            <a:r>
              <a:rPr lang="es-MX" sz="4400" b="0" dirty="0">
                <a:solidFill>
                  <a:schemeClr val="tx1"/>
                </a:solidFill>
              </a:rPr>
              <a:t>zonificación de áreas aptas para la agricultura en chihuahua mediante análisis </a:t>
            </a:r>
            <a:r>
              <a:rPr lang="es-MX" sz="4400" b="0" dirty="0" smtClean="0">
                <a:solidFill>
                  <a:schemeClr val="tx1"/>
                </a:solidFill>
              </a:rPr>
              <a:t>multicriterio</a:t>
            </a:r>
            <a:r>
              <a:rPr lang="es-MX" dirty="0"/>
              <a:t/>
            </a:r>
            <a:br>
              <a:rPr lang="es-MX" dirty="0"/>
            </a:br>
            <a:endParaRPr lang="es-MX" dirty="0"/>
          </a:p>
        </p:txBody>
      </p:sp>
      <p:sp>
        <p:nvSpPr>
          <p:cNvPr id="3" name="Subtítulo 2">
            <a:extLst>
              <a:ext uri="{FF2B5EF4-FFF2-40B4-BE49-F238E27FC236}">
                <a16:creationId xmlns:a16="http://schemas.microsoft.com/office/drawing/2014/main" xmlns="" id="{357E9235-32E0-4BAA-BADF-3BBAC1B94099}"/>
              </a:ext>
            </a:extLst>
          </p:cNvPr>
          <p:cNvSpPr>
            <a:spLocks noGrp="1"/>
          </p:cNvSpPr>
          <p:nvPr>
            <p:ph type="subTitle" idx="1"/>
          </p:nvPr>
        </p:nvSpPr>
        <p:spPr/>
        <p:txBody>
          <a:bodyPr/>
          <a:lstStyle/>
          <a:p>
            <a:r>
              <a:rPr lang="es-MX" b="1" dirty="0">
                <a:solidFill>
                  <a:schemeClr val="tx1"/>
                </a:solidFill>
              </a:rPr>
              <a:t>Diana Gómez Zamora</a:t>
            </a:r>
            <a:endParaRPr lang="es-MX" dirty="0">
              <a:solidFill>
                <a:schemeClr val="tx1"/>
              </a:solidFill>
            </a:endParaRPr>
          </a:p>
          <a:p>
            <a:r>
              <a:rPr lang="es-MX" b="1" dirty="0">
                <a:solidFill>
                  <a:schemeClr val="tx1"/>
                </a:solidFill>
              </a:rPr>
              <a:t>Arturo González García</a:t>
            </a:r>
            <a:endParaRPr lang="es-MX" dirty="0">
              <a:solidFill>
                <a:schemeClr val="tx1"/>
              </a:solidFill>
            </a:endParaRPr>
          </a:p>
          <a:p>
            <a:r>
              <a:rPr lang="es-MX" b="1" dirty="0">
                <a:solidFill>
                  <a:schemeClr val="tx1"/>
                </a:solidFill>
              </a:rPr>
              <a:t>Roberto Nava Iracundia</a:t>
            </a:r>
            <a:endParaRPr lang="es-MX" dirty="0">
              <a:solidFill>
                <a:schemeClr val="tx1"/>
              </a:solidFill>
            </a:endParaRPr>
          </a:p>
          <a:p>
            <a:endParaRPr lang="es-MX" dirty="0"/>
          </a:p>
        </p:txBody>
      </p:sp>
    </p:spTree>
    <p:extLst>
      <p:ext uri="{BB962C8B-B14F-4D97-AF65-F5344CB8AC3E}">
        <p14:creationId xmlns:p14="http://schemas.microsoft.com/office/powerpoint/2010/main" val="33979707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1693" y="269630"/>
            <a:ext cx="9875520" cy="996462"/>
          </a:xfrm>
        </p:spPr>
        <p:txBody>
          <a:bodyPr/>
          <a:lstStyle/>
          <a:p>
            <a:r>
              <a:rPr lang="es-MX" b="1" dirty="0" smtClean="0"/>
              <a:t>Marco conceptual</a:t>
            </a:r>
            <a:endParaRPr lang="es-MX" b="1" dirty="0"/>
          </a:p>
        </p:txBody>
      </p:sp>
      <p:sp>
        <p:nvSpPr>
          <p:cNvPr id="5" name="2 Marcador de contenido"/>
          <p:cNvSpPr txBox="1">
            <a:spLocks/>
          </p:cNvSpPr>
          <p:nvPr/>
        </p:nvSpPr>
        <p:spPr>
          <a:xfrm>
            <a:off x="5022377" y="934439"/>
            <a:ext cx="6817756" cy="1412975"/>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MX" dirty="0"/>
              <a:t>La investigación de mercado nos ayudara a conocer y desarrollar los elementos principales considerados para desarrollar un plan que satisfaga las necesidades de información de los productores.</a:t>
            </a:r>
          </a:p>
        </p:txBody>
      </p:sp>
      <p:sp>
        <p:nvSpPr>
          <p:cNvPr id="6" name="2 Marcador de contenido"/>
          <p:cNvSpPr txBox="1">
            <a:spLocks/>
          </p:cNvSpPr>
          <p:nvPr/>
        </p:nvSpPr>
        <p:spPr>
          <a:xfrm>
            <a:off x="5022377" y="4135272"/>
            <a:ext cx="6817756" cy="2101756"/>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MX" dirty="0" smtClean="0"/>
              <a:t>Chihuahua </a:t>
            </a:r>
            <a:r>
              <a:rPr lang="es-MX" dirty="0"/>
              <a:t>se localiza al norte de México, y tiene una superficie de 247.938 km² lo cual lo convierte en el estado más extenso del país. El estado limita al norte con los estados de Nuevo México y Texas (Estados Unidos); al oeste con los estados de Sonora y Sinaloa, al sur con Durango y al este con Coahuila</a:t>
            </a:r>
          </a:p>
        </p:txBody>
      </p:sp>
      <p:sp>
        <p:nvSpPr>
          <p:cNvPr id="7" name="2 Marcador de contenido"/>
          <p:cNvSpPr txBox="1">
            <a:spLocks/>
          </p:cNvSpPr>
          <p:nvPr/>
        </p:nvSpPr>
        <p:spPr>
          <a:xfrm>
            <a:off x="5022377" y="2359868"/>
            <a:ext cx="6817756" cy="1775404"/>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MX" dirty="0"/>
              <a:t>Dado que se centrará en la identificación de zonas y cultivos óptimos es preciso aclarar algunos conceptos como los requerimientos biofísicos, se considera componente biofísico a todos los elementos edafológicos y climáticos por ejemplo humedad, precipitación, temperatura. </a:t>
            </a:r>
          </a:p>
        </p:txBody>
      </p:sp>
      <p:pic>
        <p:nvPicPr>
          <p:cNvPr id="8" name="7 Imagen" descr="Resultado de imagen para ubicacion cartografica de chihuahua"/>
          <p:cNvPicPr/>
          <p:nvPr/>
        </p:nvPicPr>
        <p:blipFill>
          <a:blip r:embed="rId2">
            <a:extLst>
              <a:ext uri="{BEBA8EAE-BF5A-486C-A8C5-ECC9F3942E4B}">
                <a14:imgProps xmlns:a14="http://schemas.microsoft.com/office/drawing/2010/main">
                  <a14:imgLayer r:embed="rId3">
                    <a14:imgEffect>
                      <a14:sharpenSoften amount="-2000"/>
                    </a14:imgEffect>
                    <a14:imgEffect>
                      <a14:colorTemperature colorTemp="11500"/>
                    </a14:imgEffect>
                    <a14:imgEffect>
                      <a14:saturation sat="400000"/>
                    </a14:imgEffect>
                    <a14:imgEffect>
                      <a14:brightnessContrast bright="27000" contrast="-9000"/>
                    </a14:imgEffect>
                  </a14:imgLayer>
                </a14:imgProps>
              </a:ext>
              <a:ext uri="{28A0092B-C50C-407E-A947-70E740481C1C}">
                <a14:useLocalDpi xmlns:a14="http://schemas.microsoft.com/office/drawing/2010/main" val="0"/>
              </a:ext>
            </a:extLst>
          </a:blip>
          <a:srcRect/>
          <a:stretch>
            <a:fillRect/>
          </a:stretch>
        </p:blipFill>
        <p:spPr bwMode="auto">
          <a:xfrm>
            <a:off x="556644" y="1342812"/>
            <a:ext cx="4356550" cy="489421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6195046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016370" y="827263"/>
            <a:ext cx="9875520" cy="996462"/>
          </a:xfrm>
        </p:spPr>
        <p:txBody>
          <a:bodyPr>
            <a:normAutofit/>
          </a:bodyPr>
          <a:lstStyle/>
          <a:p>
            <a:pPr algn="r"/>
            <a:r>
              <a:rPr lang="es-MX" sz="2800" b="1" dirty="0" smtClean="0"/>
              <a:t>¿Qué son los elementos edafoclimaticos?</a:t>
            </a:r>
            <a:endParaRPr lang="es-MX" sz="2800" b="1" dirty="0"/>
          </a:p>
        </p:txBody>
      </p:sp>
      <p:sp>
        <p:nvSpPr>
          <p:cNvPr id="5" name="2 Marcador de contenido"/>
          <p:cNvSpPr txBox="1">
            <a:spLocks/>
          </p:cNvSpPr>
          <p:nvPr/>
        </p:nvSpPr>
        <p:spPr>
          <a:xfrm>
            <a:off x="372984" y="1638436"/>
            <a:ext cx="11250445" cy="1855743"/>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s-MX" dirty="0"/>
              <a:t>El manejo racional de los factores climáticos de forma conjunta es fundamental para el funcionamiento adecuada del cultivo, ya que todos se encuentran estrechamente relacionados y la actuación sobre uno de estos incide sobre el resto.</a:t>
            </a:r>
          </a:p>
          <a:p>
            <a:pPr marL="45720" indent="0">
              <a:buNone/>
            </a:pPr>
            <a:r>
              <a:rPr lang="es-MX" dirty="0"/>
              <a:t>La temperatura, la precipitación, luminosidad, atmosfera, humedad del aire, textura del suelo y fertilidad son elementos que componen la climatología.</a:t>
            </a:r>
          </a:p>
        </p:txBody>
      </p:sp>
      <p:sp>
        <p:nvSpPr>
          <p:cNvPr id="6" name="2 Marcador de contenido"/>
          <p:cNvSpPr txBox="1">
            <a:spLocks/>
          </p:cNvSpPr>
          <p:nvPr/>
        </p:nvSpPr>
        <p:spPr>
          <a:xfrm>
            <a:off x="5459104" y="4098131"/>
            <a:ext cx="6300802" cy="2043361"/>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algn="ctr"/>
            <a:r>
              <a:rPr lang="es-MX" dirty="0"/>
              <a:t>La precipitación: se refiere a las lluvias, cuya cantidad y distribución a través del año varían de una región a otra y son capaces de determinar la adaptación de una especie en particular a un medio dado. El agua ejerce una gran influencia sobre la producción de las cosechas.</a:t>
            </a:r>
          </a:p>
        </p:txBody>
      </p:sp>
      <p:sp>
        <p:nvSpPr>
          <p:cNvPr id="8" name="1 Título"/>
          <p:cNvSpPr txBox="1">
            <a:spLocks/>
          </p:cNvSpPr>
          <p:nvPr/>
        </p:nvSpPr>
        <p:spPr>
          <a:xfrm>
            <a:off x="2016370" y="219238"/>
            <a:ext cx="9875520" cy="996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r"/>
            <a:r>
              <a:rPr lang="es-MX" b="1" dirty="0" smtClean="0"/>
              <a:t>Marco conceptual</a:t>
            </a:r>
            <a:endParaRPr lang="es-MX" b="1" dirty="0"/>
          </a:p>
        </p:txBody>
      </p:sp>
      <p:pic>
        <p:nvPicPr>
          <p:cNvPr id="614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983" y="3494179"/>
            <a:ext cx="5195303" cy="29748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09111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125552" y="876297"/>
            <a:ext cx="9875520" cy="996462"/>
          </a:xfrm>
        </p:spPr>
        <p:txBody>
          <a:bodyPr>
            <a:normAutofit/>
          </a:bodyPr>
          <a:lstStyle/>
          <a:p>
            <a:pPr algn="r"/>
            <a:r>
              <a:rPr lang="es-MX" sz="2800" b="1" dirty="0" smtClean="0"/>
              <a:t>¿Qué son los elementos edafoclimaticos?</a:t>
            </a:r>
            <a:endParaRPr lang="es-MX" sz="2800" b="1" dirty="0"/>
          </a:p>
        </p:txBody>
      </p:sp>
      <p:sp>
        <p:nvSpPr>
          <p:cNvPr id="5" name="2 Marcador de contenido"/>
          <p:cNvSpPr txBox="1">
            <a:spLocks/>
          </p:cNvSpPr>
          <p:nvPr/>
        </p:nvSpPr>
        <p:spPr>
          <a:xfrm>
            <a:off x="284589" y="487866"/>
            <a:ext cx="5256402" cy="2241685"/>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algn="ctr"/>
            <a:r>
              <a:rPr lang="es-MX" dirty="0"/>
              <a:t>Luminosidad: esta se refiere al proceso de fotosíntesis. La duración de la luz o fotoperiodo es importante para producción. La escasez de luz provoca en muchas ocasiones que la producción no se desarrolle a su máximo.</a:t>
            </a:r>
          </a:p>
        </p:txBody>
      </p:sp>
      <p:sp>
        <p:nvSpPr>
          <p:cNvPr id="7" name="2 Marcador de contenido"/>
          <p:cNvSpPr txBox="1">
            <a:spLocks/>
          </p:cNvSpPr>
          <p:nvPr/>
        </p:nvSpPr>
        <p:spPr>
          <a:xfrm>
            <a:off x="380124" y="3771378"/>
            <a:ext cx="5820290" cy="1469363"/>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s-MX" dirty="0"/>
              <a:t>La atmosfera: el oxígeno (O2), y el vapor de agua presentes en la atmosfera son los componentes más importantes con relación a la agricultura.</a:t>
            </a:r>
          </a:p>
        </p:txBody>
      </p:sp>
      <p:sp>
        <p:nvSpPr>
          <p:cNvPr id="8" name="1 Título"/>
          <p:cNvSpPr txBox="1">
            <a:spLocks/>
          </p:cNvSpPr>
          <p:nvPr/>
        </p:nvSpPr>
        <p:spPr>
          <a:xfrm>
            <a:off x="2125552" y="232887"/>
            <a:ext cx="9875520" cy="996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r"/>
            <a:r>
              <a:rPr lang="es-MX" b="1" dirty="0" smtClean="0"/>
              <a:t>Marco conceptual</a:t>
            </a:r>
            <a:endParaRPr lang="es-MX" b="1" dirty="0"/>
          </a:p>
        </p:txBody>
      </p:sp>
      <p:sp>
        <p:nvSpPr>
          <p:cNvPr id="9" name="2 Marcador de contenido"/>
          <p:cNvSpPr txBox="1">
            <a:spLocks/>
          </p:cNvSpPr>
          <p:nvPr/>
        </p:nvSpPr>
        <p:spPr>
          <a:xfrm>
            <a:off x="6536052" y="1822459"/>
            <a:ext cx="4996308" cy="2388569"/>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algn="ctr"/>
            <a:r>
              <a:rPr lang="es-MX" dirty="0"/>
              <a:t>Temperatura: este elemento afecta los procesos de fotosíntesis, respiración, transpiración, absorción de agua y elementos nutrientes, </a:t>
            </a:r>
            <a:r>
              <a:rPr lang="es-MX" dirty="0" err="1"/>
              <a:t>etc</a:t>
            </a:r>
            <a:r>
              <a:rPr lang="es-MX" dirty="0"/>
              <a:t>, y de todos ellos depende la producción vegetal, por lo tanto, la temperatura afecta el crecimiento y la producción de las plantas.</a:t>
            </a:r>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3312" y="4110273"/>
            <a:ext cx="4295775" cy="222228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31" y="2407631"/>
            <a:ext cx="6064821" cy="121822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842" y="5198396"/>
            <a:ext cx="6116210" cy="130419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28363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14865" y="744765"/>
            <a:ext cx="9875520" cy="996462"/>
          </a:xfrm>
        </p:spPr>
        <p:txBody>
          <a:bodyPr>
            <a:normAutofit/>
          </a:bodyPr>
          <a:lstStyle/>
          <a:p>
            <a:r>
              <a:rPr lang="es-MX" sz="2800" b="1" dirty="0" smtClean="0"/>
              <a:t>¿Qué son los elementos edafoclimaticos?</a:t>
            </a:r>
            <a:endParaRPr lang="es-MX" sz="2800" b="1" dirty="0"/>
          </a:p>
        </p:txBody>
      </p:sp>
      <p:sp>
        <p:nvSpPr>
          <p:cNvPr id="5" name="2 Marcador de contenido"/>
          <p:cNvSpPr txBox="1">
            <a:spLocks/>
          </p:cNvSpPr>
          <p:nvPr/>
        </p:nvSpPr>
        <p:spPr>
          <a:xfrm>
            <a:off x="6414447" y="4213355"/>
            <a:ext cx="5295558" cy="1980413"/>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algn="ctr"/>
            <a:r>
              <a:rPr lang="es-MX" dirty="0"/>
              <a:t>La textura del suelo: el suelo está compuesto por 3 partículas minerales de distintos tamaños: arena, limo y arcilla. La combinación de estas partículas en distintas proporciones, son vitales pues se le denomina “textura”.</a:t>
            </a:r>
          </a:p>
        </p:txBody>
      </p:sp>
      <p:sp>
        <p:nvSpPr>
          <p:cNvPr id="7" name="2 Marcador de contenido"/>
          <p:cNvSpPr txBox="1">
            <a:spLocks/>
          </p:cNvSpPr>
          <p:nvPr/>
        </p:nvSpPr>
        <p:spPr>
          <a:xfrm>
            <a:off x="6798561" y="466916"/>
            <a:ext cx="4911444" cy="1811210"/>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algn="ctr"/>
            <a:r>
              <a:rPr lang="es-MX" dirty="0"/>
              <a:t>Fertilidad de suelo: este se refiere a una cualidad para suministrar los nutrientes apropiados, en cantidades adecuadas y balanceadas para el crecimiento de las plantas</a:t>
            </a:r>
          </a:p>
        </p:txBody>
      </p:sp>
      <p:sp>
        <p:nvSpPr>
          <p:cNvPr id="8" name="1 Título"/>
          <p:cNvSpPr txBox="1">
            <a:spLocks/>
          </p:cNvSpPr>
          <p:nvPr/>
        </p:nvSpPr>
        <p:spPr>
          <a:xfrm>
            <a:off x="214865" y="246534"/>
            <a:ext cx="9875520" cy="996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s-MX" b="1" dirty="0" smtClean="0"/>
              <a:t>Marco conceptual</a:t>
            </a:r>
            <a:endParaRPr lang="es-MX" b="1" dirty="0"/>
          </a:p>
        </p:txBody>
      </p:sp>
      <p:sp>
        <p:nvSpPr>
          <p:cNvPr id="9" name="2 Marcador de contenido"/>
          <p:cNvSpPr txBox="1">
            <a:spLocks/>
          </p:cNvSpPr>
          <p:nvPr/>
        </p:nvSpPr>
        <p:spPr>
          <a:xfrm>
            <a:off x="641705" y="2278126"/>
            <a:ext cx="5378706" cy="1757808"/>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algn="ctr"/>
            <a:r>
              <a:rPr lang="es-MX" dirty="0"/>
              <a:t>Humedad en el aire: o también conocido como vapor de agua contenido en la atmosfera, este regula en gran parte la perdida de agua por las plantas y por el suelo.</a:t>
            </a:r>
          </a:p>
        </p:txBody>
      </p:sp>
      <p:pic>
        <p:nvPicPr>
          <p:cNvPr id="409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03" y="2169469"/>
            <a:ext cx="4315336" cy="197512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704" y="4035934"/>
            <a:ext cx="5622617" cy="225568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90344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016370" y="717469"/>
            <a:ext cx="9875520" cy="996462"/>
          </a:xfrm>
        </p:spPr>
        <p:txBody>
          <a:bodyPr>
            <a:normAutofit/>
          </a:bodyPr>
          <a:lstStyle/>
          <a:p>
            <a:pPr algn="r"/>
            <a:r>
              <a:rPr lang="es-MX" sz="2800" b="1" dirty="0" smtClean="0"/>
              <a:t>Principales cultivos para chihuahua</a:t>
            </a:r>
            <a:endParaRPr lang="es-MX" sz="2800" b="1" dirty="0"/>
          </a:p>
        </p:txBody>
      </p:sp>
      <p:sp>
        <p:nvSpPr>
          <p:cNvPr id="7" name="2 Marcador de contenido"/>
          <p:cNvSpPr txBox="1">
            <a:spLocks/>
          </p:cNvSpPr>
          <p:nvPr/>
        </p:nvSpPr>
        <p:spPr>
          <a:xfrm>
            <a:off x="2016370" y="558205"/>
            <a:ext cx="4008768" cy="1811210"/>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s-MX" dirty="0" smtClean="0"/>
              <a:t>Maíz </a:t>
            </a:r>
          </a:p>
          <a:p>
            <a:r>
              <a:rPr lang="es-MX" dirty="0" smtClean="0"/>
              <a:t>Caña de azúcar </a:t>
            </a:r>
          </a:p>
          <a:p>
            <a:r>
              <a:rPr lang="es-MX" dirty="0" smtClean="0"/>
              <a:t>Algodón</a:t>
            </a:r>
          </a:p>
          <a:p>
            <a:endParaRPr lang="es-MX" dirty="0"/>
          </a:p>
        </p:txBody>
      </p:sp>
      <p:sp>
        <p:nvSpPr>
          <p:cNvPr id="8" name="1 Título"/>
          <p:cNvSpPr txBox="1">
            <a:spLocks/>
          </p:cNvSpPr>
          <p:nvPr/>
        </p:nvSpPr>
        <p:spPr>
          <a:xfrm>
            <a:off x="2016370" y="219238"/>
            <a:ext cx="9875520" cy="996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r"/>
            <a:r>
              <a:rPr lang="es-MX" b="1" dirty="0" smtClean="0"/>
              <a:t>Marco conceptual</a:t>
            </a:r>
            <a:endParaRPr lang="es-MX" b="1" dirty="0"/>
          </a:p>
        </p:txBody>
      </p:sp>
      <p:pic>
        <p:nvPicPr>
          <p:cNvPr id="307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60" y="4135271"/>
            <a:ext cx="4762500" cy="22437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310" y="1966327"/>
            <a:ext cx="5954974" cy="2032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107" y="4135271"/>
            <a:ext cx="5117911" cy="21905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92213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2 Marcador de contenido"/>
          <p:cNvSpPr txBox="1">
            <a:spLocks/>
          </p:cNvSpPr>
          <p:nvPr/>
        </p:nvSpPr>
        <p:spPr>
          <a:xfrm>
            <a:off x="306723" y="410307"/>
            <a:ext cx="7748953" cy="1413728"/>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s-MX" dirty="0"/>
              <a:t>Este proyecto será: de forma aplicada, de tipo descriptiva y de modo bibliográfica.</a:t>
            </a:r>
          </a:p>
          <a:p>
            <a:r>
              <a:rPr lang="es-MX" dirty="0"/>
              <a:t>A continuación, se presenta el diagrama de flujo con las variables que nos permitirán realizar nuestra herramienta SIG:</a:t>
            </a:r>
          </a:p>
          <a:p>
            <a:endParaRPr lang="es-MX" dirty="0"/>
          </a:p>
        </p:txBody>
      </p:sp>
      <p:sp>
        <p:nvSpPr>
          <p:cNvPr id="8" name="1 Título"/>
          <p:cNvSpPr txBox="1">
            <a:spLocks/>
          </p:cNvSpPr>
          <p:nvPr/>
        </p:nvSpPr>
        <p:spPr>
          <a:xfrm>
            <a:off x="2016370" y="410307"/>
            <a:ext cx="9875520" cy="996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r"/>
            <a:r>
              <a:rPr lang="es-MX" b="1" dirty="0" smtClean="0"/>
              <a:t>Modelo  lógico </a:t>
            </a:r>
            <a:endParaRPr lang="es-MX" b="1" dirty="0"/>
          </a:p>
        </p:txBody>
      </p:sp>
      <p:sp>
        <p:nvSpPr>
          <p:cNvPr id="6" name="1 Terminador"/>
          <p:cNvSpPr/>
          <p:nvPr/>
        </p:nvSpPr>
        <p:spPr>
          <a:xfrm>
            <a:off x="599440" y="1995488"/>
            <a:ext cx="2162175" cy="838200"/>
          </a:xfrm>
          <a:prstGeom prst="flowChartTerminator">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9" name="2 Proceso"/>
          <p:cNvSpPr/>
          <p:nvPr/>
        </p:nvSpPr>
        <p:spPr>
          <a:xfrm>
            <a:off x="2782911" y="4243387"/>
            <a:ext cx="2247900" cy="752475"/>
          </a:xfrm>
          <a:prstGeom prst="flowChartProcess">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10" name="4 Proceso"/>
          <p:cNvSpPr/>
          <p:nvPr/>
        </p:nvSpPr>
        <p:spPr>
          <a:xfrm>
            <a:off x="694690" y="3286125"/>
            <a:ext cx="2130425" cy="752475"/>
          </a:xfrm>
          <a:prstGeom prst="flowChartProcess">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11" name="5 Terminador"/>
          <p:cNvSpPr/>
          <p:nvPr/>
        </p:nvSpPr>
        <p:spPr>
          <a:xfrm>
            <a:off x="9373879" y="4312649"/>
            <a:ext cx="2343150" cy="628650"/>
          </a:xfrm>
          <a:prstGeom prst="flowChartTerminator">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4" name="Cuadro de texto 2"/>
          <p:cNvSpPr txBox="1">
            <a:spLocks noChangeArrowheads="1"/>
          </p:cNvSpPr>
          <p:nvPr/>
        </p:nvSpPr>
        <p:spPr bwMode="auto">
          <a:xfrm>
            <a:off x="556664" y="2147888"/>
            <a:ext cx="226845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SIG Determinaci</a:t>
            </a:r>
            <a:r>
              <a:rPr kumimoji="0" lang="es-MX" altLang="es-MX" sz="1100" b="0" i="0" u="none" strike="noStrike" cap="none" normalizeH="0" baseline="0" dirty="0" smtClean="0">
                <a:ln>
                  <a:noFill/>
                </a:ln>
                <a:solidFill>
                  <a:schemeClr val="tx1"/>
                </a:solidFill>
                <a:effectLst/>
                <a:latin typeface="Calibri"/>
                <a:ea typeface="Calibri" pitchFamily="34" charset="0"/>
                <a:cs typeface="Arial" pitchFamily="34" charset="0"/>
              </a:rPr>
              <a:t>ó</a:t>
            </a: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n de zonas potenciales para el cultivo</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 name="6 Documento"/>
          <p:cNvSpPr/>
          <p:nvPr/>
        </p:nvSpPr>
        <p:spPr>
          <a:xfrm>
            <a:off x="5710236" y="4243387"/>
            <a:ext cx="2924175" cy="923925"/>
          </a:xfrm>
          <a:prstGeom prst="flowChartDocumen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5" name="Text Box 10"/>
          <p:cNvSpPr txBox="1">
            <a:spLocks noChangeArrowheads="1"/>
          </p:cNvSpPr>
          <p:nvPr/>
        </p:nvSpPr>
        <p:spPr bwMode="auto">
          <a:xfrm>
            <a:off x="9085747" y="4462462"/>
            <a:ext cx="29194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Toma de decisiones</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 name="Text Box 9"/>
          <p:cNvSpPr txBox="1">
            <a:spLocks noChangeArrowheads="1"/>
          </p:cNvSpPr>
          <p:nvPr/>
        </p:nvSpPr>
        <p:spPr bwMode="auto">
          <a:xfrm>
            <a:off x="622923" y="3338512"/>
            <a:ext cx="227083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Carga de Cartograf</a:t>
            </a:r>
            <a:r>
              <a:rPr kumimoji="0" lang="es-MX" altLang="es-MX" sz="1100" b="0" i="0" u="none" strike="noStrike" cap="none" normalizeH="0" baseline="0" dirty="0" smtClean="0">
                <a:ln>
                  <a:noFill/>
                </a:ln>
                <a:solidFill>
                  <a:schemeClr val="tx1"/>
                </a:solidFill>
                <a:effectLst/>
                <a:latin typeface="Calibri"/>
                <a:ea typeface="Calibri" pitchFamily="34" charset="0"/>
                <a:cs typeface="Arial" pitchFamily="34" charset="0"/>
              </a:rPr>
              <a:t>í</a:t>
            </a: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a y base de datos de cultivo y zona de estudio  </a:t>
            </a:r>
            <a:endParaRPr kumimoji="0" lang="es-MX" alt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 name="Text Box 8"/>
          <p:cNvSpPr txBox="1">
            <a:spLocks noChangeArrowheads="1"/>
          </p:cNvSpPr>
          <p:nvPr/>
        </p:nvSpPr>
        <p:spPr bwMode="auto">
          <a:xfrm>
            <a:off x="2645453" y="4372430"/>
            <a:ext cx="252281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An</a:t>
            </a:r>
            <a:r>
              <a:rPr kumimoji="0" lang="es-MX" altLang="es-MX" sz="1100" b="0" i="0" u="none" strike="noStrike" cap="none" normalizeH="0" baseline="0" dirty="0" smtClean="0">
                <a:ln>
                  <a:noFill/>
                </a:ln>
                <a:solidFill>
                  <a:schemeClr val="tx1"/>
                </a:solidFill>
                <a:effectLst/>
                <a:latin typeface="Calibri"/>
                <a:ea typeface="Calibri" pitchFamily="34" charset="0"/>
                <a:cs typeface="Arial" pitchFamily="34" charset="0"/>
              </a:rPr>
              <a:t>á</a:t>
            </a: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lisis multicriterio entre zona y cultivo </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 name="Text Box 7"/>
          <p:cNvSpPr txBox="1">
            <a:spLocks noChangeArrowheads="1"/>
          </p:cNvSpPr>
          <p:nvPr/>
        </p:nvSpPr>
        <p:spPr bwMode="auto">
          <a:xfrm>
            <a:off x="5710236" y="4462462"/>
            <a:ext cx="2924175" cy="691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Mapa y documento descriptivo de la zona, cultivo y especificaciones t</a:t>
            </a:r>
            <a:r>
              <a:rPr kumimoji="0" lang="es-MX" altLang="es-MX" sz="1100" b="0" i="0" u="none" strike="noStrike" cap="none" normalizeH="0" baseline="0" dirty="0" smtClean="0">
                <a:ln>
                  <a:noFill/>
                </a:ln>
                <a:solidFill>
                  <a:schemeClr val="tx1"/>
                </a:solidFill>
                <a:effectLst/>
                <a:latin typeface="Calibri"/>
                <a:ea typeface="Calibri" pitchFamily="34" charset="0"/>
                <a:cs typeface="Arial" pitchFamily="34" charset="0"/>
              </a:rPr>
              <a:t>é</a:t>
            </a: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cnicas</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6" name="12 Conector recto de flecha"/>
          <p:cNvCxnSpPr/>
          <p:nvPr/>
        </p:nvCxnSpPr>
        <p:spPr>
          <a:xfrm>
            <a:off x="1666240" y="2843213"/>
            <a:ext cx="0" cy="4191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14 Conector recto"/>
          <p:cNvCxnSpPr/>
          <p:nvPr/>
        </p:nvCxnSpPr>
        <p:spPr>
          <a:xfrm>
            <a:off x="1704596" y="4038600"/>
            <a:ext cx="0" cy="581025"/>
          </a:xfrm>
          <a:prstGeom prst="line">
            <a:avLst/>
          </a:prstGeom>
        </p:spPr>
        <p:style>
          <a:lnRef idx="2">
            <a:schemeClr val="dk1"/>
          </a:lnRef>
          <a:fillRef idx="0">
            <a:schemeClr val="dk1"/>
          </a:fillRef>
          <a:effectRef idx="1">
            <a:schemeClr val="dk1"/>
          </a:effectRef>
          <a:fontRef idx="minor">
            <a:schemeClr val="tx1"/>
          </a:fontRef>
        </p:style>
      </p:cxnSp>
      <p:cxnSp>
        <p:nvCxnSpPr>
          <p:cNvPr id="19" name="16 Conector recto de flecha"/>
          <p:cNvCxnSpPr/>
          <p:nvPr/>
        </p:nvCxnSpPr>
        <p:spPr>
          <a:xfrm>
            <a:off x="1704596" y="4619625"/>
            <a:ext cx="10953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17 Conector recto de flecha"/>
          <p:cNvCxnSpPr/>
          <p:nvPr/>
        </p:nvCxnSpPr>
        <p:spPr>
          <a:xfrm>
            <a:off x="4990127" y="4639130"/>
            <a:ext cx="72010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3" name="Rectangle 23"/>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altLang="es-MX"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4" name="17 Conector recto de flecha"/>
          <p:cNvCxnSpPr/>
          <p:nvPr/>
        </p:nvCxnSpPr>
        <p:spPr>
          <a:xfrm>
            <a:off x="8634411" y="4607142"/>
            <a:ext cx="62865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18903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016370" y="1195753"/>
            <a:ext cx="9875520" cy="996462"/>
          </a:xfrm>
        </p:spPr>
        <p:txBody>
          <a:bodyPr>
            <a:normAutofit/>
          </a:bodyPr>
          <a:lstStyle/>
          <a:p>
            <a:pPr algn="r"/>
            <a:r>
              <a:rPr lang="es-MX" sz="2800" b="1" dirty="0" smtClean="0"/>
              <a:t>Principales cultivos para chihuahua</a:t>
            </a:r>
            <a:endParaRPr lang="es-MX" sz="2800" b="1" dirty="0"/>
          </a:p>
        </p:txBody>
      </p:sp>
      <p:sp>
        <p:nvSpPr>
          <p:cNvPr id="8" name="1 Título"/>
          <p:cNvSpPr txBox="1">
            <a:spLocks/>
          </p:cNvSpPr>
          <p:nvPr/>
        </p:nvSpPr>
        <p:spPr>
          <a:xfrm>
            <a:off x="2016370" y="410307"/>
            <a:ext cx="9875520" cy="996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r"/>
            <a:r>
              <a:rPr lang="es-MX" b="1" dirty="0" smtClean="0"/>
              <a:t>Marco conceptual</a:t>
            </a:r>
            <a:endParaRPr lang="es-MX" b="1" dirty="0"/>
          </a:p>
        </p:txBody>
      </p:sp>
      <p:sp>
        <p:nvSpPr>
          <p:cNvPr id="5" name="3 Terminador"/>
          <p:cNvSpPr/>
          <p:nvPr/>
        </p:nvSpPr>
        <p:spPr>
          <a:xfrm>
            <a:off x="1925638" y="330318"/>
            <a:ext cx="2411730" cy="838200"/>
          </a:xfrm>
          <a:prstGeom prst="flowChartTerminator">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3" name="Cuadro de texto 2"/>
          <p:cNvSpPr txBox="1">
            <a:spLocks noChangeArrowheads="1"/>
          </p:cNvSpPr>
          <p:nvPr/>
        </p:nvSpPr>
        <p:spPr bwMode="auto">
          <a:xfrm>
            <a:off x="1873818" y="457200"/>
            <a:ext cx="2503781"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Carga de Cartograf</a:t>
            </a:r>
            <a:r>
              <a:rPr kumimoji="0" lang="es-MX" altLang="es-MX" sz="1100" b="0" i="0" u="none" strike="noStrike" cap="none" normalizeH="0" baseline="0" dirty="0" smtClean="0">
                <a:ln>
                  <a:noFill/>
                </a:ln>
                <a:solidFill>
                  <a:schemeClr val="tx1"/>
                </a:solidFill>
                <a:effectLst/>
                <a:latin typeface="Calibri"/>
                <a:ea typeface="Calibri" pitchFamily="34" charset="0"/>
                <a:cs typeface="Arial" pitchFamily="34" charset="0"/>
              </a:rPr>
              <a:t>í</a:t>
            </a: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a y base de datos de cultivo y zona de estudio  </a:t>
            </a:r>
            <a:endParaRPr kumimoji="0" lang="es-MX" alt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13 Decisión"/>
          <p:cNvSpPr>
            <a:spLocks noChangeArrowheads="1"/>
          </p:cNvSpPr>
          <p:nvPr/>
        </p:nvSpPr>
        <p:spPr bwMode="auto">
          <a:xfrm>
            <a:off x="2391874" y="1627188"/>
            <a:ext cx="1382713" cy="1263650"/>
          </a:xfrm>
          <a:prstGeom prst="flowChartDecision">
            <a:avLst/>
          </a:prstGeom>
          <a:ln>
            <a:headEnd/>
            <a:tailEn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altLang="es-MX"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19 Datos"/>
          <p:cNvSpPr/>
          <p:nvPr/>
        </p:nvSpPr>
        <p:spPr>
          <a:xfrm>
            <a:off x="5517885" y="1914843"/>
            <a:ext cx="1717040" cy="779145"/>
          </a:xfrm>
          <a:prstGeom prst="flowChartInputOutpu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10" name="25 Terminador"/>
          <p:cNvSpPr/>
          <p:nvPr/>
        </p:nvSpPr>
        <p:spPr>
          <a:xfrm>
            <a:off x="5602287" y="5346945"/>
            <a:ext cx="2162175" cy="838200"/>
          </a:xfrm>
          <a:prstGeom prst="flowChartTerminator">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6" name="Text Box 31"/>
          <p:cNvSpPr txBox="1">
            <a:spLocks noChangeArrowheads="1"/>
          </p:cNvSpPr>
          <p:nvPr/>
        </p:nvSpPr>
        <p:spPr bwMode="auto">
          <a:xfrm>
            <a:off x="2463312" y="2046288"/>
            <a:ext cx="12477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Utiliza datos ya establecidos  </a:t>
            </a:r>
            <a:endParaRPr kumimoji="0" lang="es-MX" alt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 name="Text Box 30"/>
          <p:cNvSpPr txBox="1">
            <a:spLocks noChangeArrowheads="1"/>
          </p:cNvSpPr>
          <p:nvPr/>
        </p:nvSpPr>
        <p:spPr bwMode="auto">
          <a:xfrm>
            <a:off x="5739446" y="2084465"/>
            <a:ext cx="12477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Cargar Datos de Cultivo</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 name="29 Decisión"/>
          <p:cNvSpPr>
            <a:spLocks noChangeArrowheads="1"/>
          </p:cNvSpPr>
          <p:nvPr/>
        </p:nvSpPr>
        <p:spPr bwMode="auto">
          <a:xfrm>
            <a:off x="5442744" y="3202781"/>
            <a:ext cx="1884362" cy="1501775"/>
          </a:xfrm>
          <a:prstGeom prst="flowChartDecision">
            <a:avLst/>
          </a:prstGeom>
          <a:ln>
            <a:headEnd/>
            <a:tailEn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altLang="es-MX"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Text Box 28"/>
          <p:cNvSpPr txBox="1">
            <a:spLocks noChangeArrowheads="1"/>
          </p:cNvSpPr>
          <p:nvPr/>
        </p:nvSpPr>
        <p:spPr bwMode="auto">
          <a:xfrm>
            <a:off x="5745956" y="3583781"/>
            <a:ext cx="1247775"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Los datos tienen las especificaciones requeridas</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 name="31 Datos"/>
          <p:cNvSpPr/>
          <p:nvPr/>
        </p:nvSpPr>
        <p:spPr>
          <a:xfrm>
            <a:off x="2587149" y="3610635"/>
            <a:ext cx="1717040" cy="779145"/>
          </a:xfrm>
          <a:prstGeom prst="flowChartInputOutpu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15" name="Text Box 26"/>
          <p:cNvSpPr txBox="1">
            <a:spLocks noChangeArrowheads="1"/>
          </p:cNvSpPr>
          <p:nvPr/>
        </p:nvSpPr>
        <p:spPr bwMode="auto">
          <a:xfrm>
            <a:off x="2821781" y="3757551"/>
            <a:ext cx="12477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Cargar Datos de la zona </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 name="290 Decisión"/>
          <p:cNvSpPr>
            <a:spLocks noChangeArrowheads="1"/>
          </p:cNvSpPr>
          <p:nvPr/>
        </p:nvSpPr>
        <p:spPr bwMode="auto">
          <a:xfrm>
            <a:off x="2372519" y="5025053"/>
            <a:ext cx="1882775" cy="1501775"/>
          </a:xfrm>
          <a:prstGeom prst="flowChartDecision">
            <a:avLst/>
          </a:prstGeom>
          <a:ln>
            <a:headEnd/>
            <a:tailEn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altLang="es-MX" sz="1800" b="0" i="0" u="none" strike="noStrike" cap="none" normalizeH="0" baseline="0" smtClean="0">
              <a:ln>
                <a:noFill/>
              </a:ln>
              <a:solidFill>
                <a:schemeClr val="tx1"/>
              </a:solidFill>
              <a:effectLst/>
              <a:latin typeface="Arial" pitchFamily="34" charset="0"/>
              <a:cs typeface="Arial" pitchFamily="34" charset="0"/>
            </a:endParaRPr>
          </a:p>
        </p:txBody>
      </p:sp>
      <p:sp>
        <p:nvSpPr>
          <p:cNvPr id="17" name="Text Box 24"/>
          <p:cNvSpPr txBox="1">
            <a:spLocks noChangeArrowheads="1"/>
          </p:cNvSpPr>
          <p:nvPr/>
        </p:nvSpPr>
        <p:spPr bwMode="auto">
          <a:xfrm>
            <a:off x="2659463" y="5429885"/>
            <a:ext cx="1247775" cy="89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Los datos tienen las especificaciones requeridas</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8" name="291 Conector recto de flecha"/>
          <p:cNvCxnSpPr/>
          <p:nvPr/>
        </p:nvCxnSpPr>
        <p:spPr>
          <a:xfrm>
            <a:off x="3075610" y="1205932"/>
            <a:ext cx="7620" cy="3778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292 Conector recto de flecha"/>
          <p:cNvCxnSpPr/>
          <p:nvPr/>
        </p:nvCxnSpPr>
        <p:spPr>
          <a:xfrm flipV="1">
            <a:off x="3799840" y="2260605"/>
            <a:ext cx="1693545" cy="76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293 Conector recto de flecha"/>
          <p:cNvCxnSpPr/>
          <p:nvPr/>
        </p:nvCxnSpPr>
        <p:spPr>
          <a:xfrm>
            <a:off x="6359524" y="2761615"/>
            <a:ext cx="7620" cy="3657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294 Conector recto de flecha"/>
          <p:cNvCxnSpPr/>
          <p:nvPr/>
        </p:nvCxnSpPr>
        <p:spPr>
          <a:xfrm flipH="1">
            <a:off x="4304189" y="3987430"/>
            <a:ext cx="1129030" cy="158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295 Conector recto de flecha"/>
          <p:cNvCxnSpPr/>
          <p:nvPr/>
        </p:nvCxnSpPr>
        <p:spPr>
          <a:xfrm>
            <a:off x="3362808" y="4405251"/>
            <a:ext cx="15875" cy="5168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3" name="296 Conector recto de flecha"/>
          <p:cNvCxnSpPr/>
          <p:nvPr/>
        </p:nvCxnSpPr>
        <p:spPr>
          <a:xfrm flipV="1">
            <a:off x="4261485" y="5766045"/>
            <a:ext cx="1231900" cy="76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Text Box 17"/>
          <p:cNvSpPr txBox="1">
            <a:spLocks noChangeArrowheads="1"/>
          </p:cNvSpPr>
          <p:nvPr/>
        </p:nvSpPr>
        <p:spPr bwMode="auto">
          <a:xfrm>
            <a:off x="5700395" y="5604998"/>
            <a:ext cx="2064067" cy="413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Continuar con el an</a:t>
            </a:r>
            <a:r>
              <a:rPr kumimoji="0" lang="es-MX" altLang="es-MX" sz="1100" b="0" i="0" u="none" strike="noStrike" cap="none" normalizeH="0" baseline="0" dirty="0" smtClean="0">
                <a:ln>
                  <a:noFill/>
                </a:ln>
                <a:solidFill>
                  <a:schemeClr val="tx1"/>
                </a:solidFill>
                <a:effectLst/>
                <a:latin typeface="Calibri"/>
                <a:ea typeface="Calibri" pitchFamily="34" charset="0"/>
                <a:cs typeface="Arial" pitchFamily="34" charset="0"/>
              </a:rPr>
              <a:t>á</a:t>
            </a: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lisis</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5" name="299 Conector recto"/>
          <p:cNvCxnSpPr/>
          <p:nvPr/>
        </p:nvCxnSpPr>
        <p:spPr>
          <a:xfrm flipV="1">
            <a:off x="7361553" y="3950730"/>
            <a:ext cx="580390" cy="15875"/>
          </a:xfrm>
          <a:prstGeom prst="line">
            <a:avLst/>
          </a:prstGeom>
        </p:spPr>
        <p:style>
          <a:lnRef idx="2">
            <a:schemeClr val="dk1"/>
          </a:lnRef>
          <a:fillRef idx="0">
            <a:schemeClr val="dk1"/>
          </a:fillRef>
          <a:effectRef idx="1">
            <a:schemeClr val="dk1"/>
          </a:effectRef>
          <a:fontRef idx="minor">
            <a:schemeClr val="tx1"/>
          </a:fontRef>
        </p:style>
      </p:cxnSp>
      <p:cxnSp>
        <p:nvCxnSpPr>
          <p:cNvPr id="26" name="300 Conector recto"/>
          <p:cNvCxnSpPr/>
          <p:nvPr/>
        </p:nvCxnSpPr>
        <p:spPr>
          <a:xfrm flipV="1">
            <a:off x="7942578" y="2408315"/>
            <a:ext cx="0" cy="1542415"/>
          </a:xfrm>
          <a:prstGeom prst="line">
            <a:avLst/>
          </a:prstGeom>
        </p:spPr>
        <p:style>
          <a:lnRef idx="2">
            <a:schemeClr val="dk1"/>
          </a:lnRef>
          <a:fillRef idx="0">
            <a:schemeClr val="dk1"/>
          </a:fillRef>
          <a:effectRef idx="1">
            <a:schemeClr val="dk1"/>
          </a:effectRef>
          <a:fontRef idx="minor">
            <a:schemeClr val="tx1"/>
          </a:fontRef>
        </p:style>
      </p:cxnSp>
      <p:cxnSp>
        <p:nvCxnSpPr>
          <p:cNvPr id="27" name="301 Conector recto de flecha"/>
          <p:cNvCxnSpPr/>
          <p:nvPr/>
        </p:nvCxnSpPr>
        <p:spPr>
          <a:xfrm flipH="1">
            <a:off x="7298053" y="2408315"/>
            <a:ext cx="64389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302 Conector recto"/>
          <p:cNvCxnSpPr/>
          <p:nvPr/>
        </p:nvCxnSpPr>
        <p:spPr>
          <a:xfrm flipH="1">
            <a:off x="1864443" y="5844554"/>
            <a:ext cx="492760" cy="0"/>
          </a:xfrm>
          <a:prstGeom prst="line">
            <a:avLst/>
          </a:prstGeom>
        </p:spPr>
        <p:style>
          <a:lnRef idx="2">
            <a:schemeClr val="dk1"/>
          </a:lnRef>
          <a:fillRef idx="0">
            <a:schemeClr val="dk1"/>
          </a:fillRef>
          <a:effectRef idx="1">
            <a:schemeClr val="dk1"/>
          </a:effectRef>
          <a:fontRef idx="minor">
            <a:schemeClr val="tx1"/>
          </a:fontRef>
        </p:style>
      </p:cxnSp>
      <p:cxnSp>
        <p:nvCxnSpPr>
          <p:cNvPr id="29" name="303 Conector recto"/>
          <p:cNvCxnSpPr/>
          <p:nvPr/>
        </p:nvCxnSpPr>
        <p:spPr>
          <a:xfrm flipV="1">
            <a:off x="1864443" y="4175139"/>
            <a:ext cx="0" cy="1669415"/>
          </a:xfrm>
          <a:prstGeom prst="line">
            <a:avLst/>
          </a:prstGeom>
        </p:spPr>
        <p:style>
          <a:lnRef idx="2">
            <a:schemeClr val="dk1"/>
          </a:lnRef>
          <a:fillRef idx="0">
            <a:schemeClr val="dk1"/>
          </a:fillRef>
          <a:effectRef idx="1">
            <a:schemeClr val="dk1"/>
          </a:effectRef>
          <a:fontRef idx="minor">
            <a:schemeClr val="tx1"/>
          </a:fontRef>
        </p:style>
      </p:cxnSp>
      <p:cxnSp>
        <p:nvCxnSpPr>
          <p:cNvPr id="30" name="304 Conector recto de flecha"/>
          <p:cNvCxnSpPr/>
          <p:nvPr/>
        </p:nvCxnSpPr>
        <p:spPr>
          <a:xfrm>
            <a:off x="1864443" y="4175139"/>
            <a:ext cx="79502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1" name="305 Conector recto"/>
          <p:cNvCxnSpPr/>
          <p:nvPr/>
        </p:nvCxnSpPr>
        <p:spPr>
          <a:xfrm flipH="1">
            <a:off x="1304290" y="2260600"/>
            <a:ext cx="1073150" cy="0"/>
          </a:xfrm>
          <a:prstGeom prst="line">
            <a:avLst/>
          </a:prstGeom>
        </p:spPr>
        <p:style>
          <a:lnRef idx="2">
            <a:schemeClr val="dk1"/>
          </a:lnRef>
          <a:fillRef idx="0">
            <a:schemeClr val="dk1"/>
          </a:fillRef>
          <a:effectRef idx="1">
            <a:schemeClr val="dk1"/>
          </a:effectRef>
          <a:fontRef idx="minor">
            <a:schemeClr val="tx1"/>
          </a:fontRef>
        </p:style>
      </p:cxnSp>
      <p:cxnSp>
        <p:nvCxnSpPr>
          <p:cNvPr id="32" name="306 Conector recto"/>
          <p:cNvCxnSpPr/>
          <p:nvPr/>
        </p:nvCxnSpPr>
        <p:spPr>
          <a:xfrm>
            <a:off x="1304290" y="2259012"/>
            <a:ext cx="0" cy="4267816"/>
          </a:xfrm>
          <a:prstGeom prst="line">
            <a:avLst/>
          </a:prstGeom>
        </p:spPr>
        <p:style>
          <a:lnRef idx="2">
            <a:schemeClr val="dk1"/>
          </a:lnRef>
          <a:fillRef idx="0">
            <a:schemeClr val="dk1"/>
          </a:fillRef>
          <a:effectRef idx="1">
            <a:schemeClr val="dk1"/>
          </a:effectRef>
          <a:fontRef idx="minor">
            <a:schemeClr val="tx1"/>
          </a:fontRef>
        </p:style>
      </p:cxnSp>
      <p:cxnSp>
        <p:nvCxnSpPr>
          <p:cNvPr id="33" name="308 Conector recto"/>
          <p:cNvCxnSpPr/>
          <p:nvPr/>
        </p:nvCxnSpPr>
        <p:spPr>
          <a:xfrm>
            <a:off x="1279608" y="6526828"/>
            <a:ext cx="5255260" cy="0"/>
          </a:xfrm>
          <a:prstGeom prst="line">
            <a:avLst/>
          </a:prstGeom>
        </p:spPr>
        <p:style>
          <a:lnRef idx="2">
            <a:schemeClr val="dk1"/>
          </a:lnRef>
          <a:fillRef idx="0">
            <a:schemeClr val="dk1"/>
          </a:fillRef>
          <a:effectRef idx="1">
            <a:schemeClr val="dk1"/>
          </a:effectRef>
          <a:fontRef idx="minor">
            <a:schemeClr val="tx1"/>
          </a:fontRef>
        </p:style>
      </p:cxnSp>
      <p:cxnSp>
        <p:nvCxnSpPr>
          <p:cNvPr id="34" name="309 Conector recto de flecha"/>
          <p:cNvCxnSpPr/>
          <p:nvPr/>
        </p:nvCxnSpPr>
        <p:spPr>
          <a:xfrm flipV="1">
            <a:off x="6534868" y="6213427"/>
            <a:ext cx="0" cy="2581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5" name="Text Box 6"/>
          <p:cNvSpPr txBox="1">
            <a:spLocks noChangeArrowheads="1"/>
          </p:cNvSpPr>
          <p:nvPr/>
        </p:nvSpPr>
        <p:spPr bwMode="auto">
          <a:xfrm>
            <a:off x="3900805" y="1989137"/>
            <a:ext cx="436563"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NO</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6" name="Text Box 5"/>
          <p:cNvSpPr txBox="1">
            <a:spLocks noChangeArrowheads="1"/>
          </p:cNvSpPr>
          <p:nvPr/>
        </p:nvSpPr>
        <p:spPr bwMode="auto">
          <a:xfrm>
            <a:off x="2015466" y="5470060"/>
            <a:ext cx="436563"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NO</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7" name="Text Box 4"/>
          <p:cNvSpPr txBox="1">
            <a:spLocks noChangeArrowheads="1"/>
          </p:cNvSpPr>
          <p:nvPr/>
        </p:nvSpPr>
        <p:spPr bwMode="auto">
          <a:xfrm>
            <a:off x="7382669" y="3706019"/>
            <a:ext cx="436562"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smtClean="0">
                <a:ln>
                  <a:noFill/>
                </a:ln>
                <a:solidFill>
                  <a:schemeClr val="tx1"/>
                </a:solidFill>
                <a:effectLst/>
                <a:latin typeface="Arial" pitchFamily="34" charset="0"/>
                <a:ea typeface="Calibri" pitchFamily="34" charset="0"/>
                <a:cs typeface="Arial" pitchFamily="34" charset="0"/>
              </a:rPr>
              <a:t>NO</a:t>
            </a:r>
            <a:endParaRPr kumimoji="0" lang="es-MX" altLang="es-MX" sz="1800" b="0" i="0" u="none" strike="noStrike" cap="none" normalizeH="0" baseline="0" smtClean="0">
              <a:ln>
                <a:noFill/>
              </a:ln>
              <a:solidFill>
                <a:schemeClr val="tx1"/>
              </a:solidFill>
              <a:effectLst/>
              <a:latin typeface="Arial" pitchFamily="34" charset="0"/>
              <a:cs typeface="Arial" pitchFamily="34" charset="0"/>
            </a:endParaRPr>
          </a:p>
        </p:txBody>
      </p:sp>
      <p:sp>
        <p:nvSpPr>
          <p:cNvPr id="38" name="Text Box 3"/>
          <p:cNvSpPr txBox="1">
            <a:spLocks noChangeArrowheads="1"/>
          </p:cNvSpPr>
          <p:nvPr/>
        </p:nvSpPr>
        <p:spPr bwMode="auto">
          <a:xfrm>
            <a:off x="2016370" y="1972100"/>
            <a:ext cx="436563"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smtClean="0">
                <a:ln>
                  <a:noFill/>
                </a:ln>
                <a:solidFill>
                  <a:schemeClr val="tx1"/>
                </a:solidFill>
                <a:effectLst/>
                <a:latin typeface="Arial" pitchFamily="34" charset="0"/>
                <a:ea typeface="Calibri" pitchFamily="34" charset="0"/>
                <a:cs typeface="Arial" pitchFamily="34" charset="0"/>
              </a:rPr>
              <a:t>SI</a:t>
            </a:r>
            <a:endParaRPr kumimoji="0" lang="es-MX" altLang="es-MX" sz="1800" b="0" i="0" u="none" strike="noStrike" cap="none" normalizeH="0" baseline="0" smtClean="0">
              <a:ln>
                <a:noFill/>
              </a:ln>
              <a:solidFill>
                <a:schemeClr val="tx1"/>
              </a:solidFill>
              <a:effectLst/>
              <a:latin typeface="Arial" pitchFamily="34" charset="0"/>
              <a:cs typeface="Arial" pitchFamily="34" charset="0"/>
            </a:endParaRPr>
          </a:p>
        </p:txBody>
      </p:sp>
      <p:sp>
        <p:nvSpPr>
          <p:cNvPr id="39" name="Text Box 2"/>
          <p:cNvSpPr txBox="1">
            <a:spLocks noChangeArrowheads="1"/>
          </p:cNvSpPr>
          <p:nvPr/>
        </p:nvSpPr>
        <p:spPr bwMode="auto">
          <a:xfrm>
            <a:off x="4210050" y="5419174"/>
            <a:ext cx="436562"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SI</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0" name="Text Box 1"/>
          <p:cNvSpPr txBox="1">
            <a:spLocks noChangeArrowheads="1"/>
          </p:cNvSpPr>
          <p:nvPr/>
        </p:nvSpPr>
        <p:spPr bwMode="auto">
          <a:xfrm>
            <a:off x="4996656" y="3690144"/>
            <a:ext cx="436563"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smtClean="0">
                <a:ln>
                  <a:noFill/>
                </a:ln>
                <a:solidFill>
                  <a:schemeClr val="tx1"/>
                </a:solidFill>
                <a:effectLst/>
                <a:latin typeface="Arial" pitchFamily="34" charset="0"/>
                <a:ea typeface="Calibri" pitchFamily="34" charset="0"/>
                <a:cs typeface="Arial" pitchFamily="34" charset="0"/>
              </a:rPr>
              <a:t>SI</a:t>
            </a:r>
            <a:endParaRPr kumimoji="0" lang="es-MX" altLang="es-MX" sz="1800" b="0" i="0" u="none" strike="noStrike" cap="none" normalizeH="0" baseline="0" smtClean="0">
              <a:ln>
                <a:noFill/>
              </a:ln>
              <a:solidFill>
                <a:schemeClr val="tx1"/>
              </a:solidFill>
              <a:effectLst/>
              <a:latin typeface="Arial" pitchFamily="34" charset="0"/>
              <a:cs typeface="Arial" pitchFamily="34" charset="0"/>
            </a:endParaRPr>
          </a:p>
        </p:txBody>
      </p:sp>
      <p:sp>
        <p:nvSpPr>
          <p:cNvPr id="41" name="Rectangle 3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altLang="es-MX" sz="1800" b="0" i="0" u="none" strike="noStrike" cap="none" normalizeH="0" baseline="0" smtClean="0">
              <a:ln>
                <a:noFill/>
              </a:ln>
              <a:solidFill>
                <a:schemeClr val="tx1"/>
              </a:solidFill>
              <a:effectLst/>
              <a:latin typeface="Arial" pitchFamily="34" charset="0"/>
              <a:cs typeface="Arial" pitchFamily="34" charset="0"/>
            </a:endParaRPr>
          </a:p>
        </p:txBody>
      </p:sp>
      <p:sp>
        <p:nvSpPr>
          <p:cNvPr id="42" name="Rectangle 54"/>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altLang="es-MX"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9759157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txBox="1">
            <a:spLocks/>
          </p:cNvSpPr>
          <p:nvPr/>
        </p:nvSpPr>
        <p:spPr>
          <a:xfrm>
            <a:off x="2016370" y="410307"/>
            <a:ext cx="9875520" cy="996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r"/>
            <a:r>
              <a:rPr lang="es-MX" b="1" dirty="0" smtClean="0"/>
              <a:t>Marco conceptual</a:t>
            </a:r>
            <a:endParaRPr lang="es-MX" b="1" dirty="0"/>
          </a:p>
        </p:txBody>
      </p:sp>
      <p:sp>
        <p:nvSpPr>
          <p:cNvPr id="6" name="351 Terminador"/>
          <p:cNvSpPr/>
          <p:nvPr/>
        </p:nvSpPr>
        <p:spPr>
          <a:xfrm>
            <a:off x="436880" y="422654"/>
            <a:ext cx="2411730" cy="838200"/>
          </a:xfrm>
          <a:prstGeom prst="flowChartTerminator">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4" name="317 Decisión"/>
          <p:cNvSpPr>
            <a:spLocks noChangeArrowheads="1"/>
          </p:cNvSpPr>
          <p:nvPr/>
        </p:nvSpPr>
        <p:spPr bwMode="auto">
          <a:xfrm>
            <a:off x="951388" y="2375391"/>
            <a:ext cx="1382713" cy="1263650"/>
          </a:xfrm>
          <a:prstGeom prst="flowChartDecision">
            <a:avLst/>
          </a:prstGeom>
          <a:ln>
            <a:headEnd/>
            <a:tailEn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altLang="es-MX"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341 Terminador"/>
          <p:cNvSpPr/>
          <p:nvPr/>
        </p:nvSpPr>
        <p:spPr>
          <a:xfrm>
            <a:off x="9515427" y="2526277"/>
            <a:ext cx="2162175" cy="838200"/>
          </a:xfrm>
          <a:prstGeom prst="flowChartTerminator">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5" name="Cuadro de texto 2"/>
          <p:cNvSpPr txBox="1">
            <a:spLocks noChangeArrowheads="1"/>
          </p:cNvSpPr>
          <p:nvPr/>
        </p:nvSpPr>
        <p:spPr bwMode="auto">
          <a:xfrm>
            <a:off x="1018856" y="2743060"/>
            <a:ext cx="12477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An</a:t>
            </a:r>
            <a:r>
              <a:rPr kumimoji="0" lang="es-MX" altLang="es-MX" sz="1100" b="0" i="0" u="none" strike="noStrike" cap="none" normalizeH="0" baseline="0" dirty="0" smtClean="0">
                <a:ln>
                  <a:noFill/>
                </a:ln>
                <a:solidFill>
                  <a:schemeClr val="tx1"/>
                </a:solidFill>
                <a:effectLst/>
                <a:latin typeface="Calibri"/>
                <a:ea typeface="Calibri" pitchFamily="34" charset="0"/>
                <a:cs typeface="Arial" pitchFamily="34" charset="0"/>
              </a:rPr>
              <a:t>á</a:t>
            </a: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lisis Multicriterio</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343 Decisión"/>
          <p:cNvSpPr>
            <a:spLocks noChangeArrowheads="1"/>
          </p:cNvSpPr>
          <p:nvPr/>
        </p:nvSpPr>
        <p:spPr bwMode="auto">
          <a:xfrm>
            <a:off x="4053681" y="2246722"/>
            <a:ext cx="1493838" cy="1501775"/>
          </a:xfrm>
          <a:prstGeom prst="flowChartDecision">
            <a:avLst/>
          </a:prstGeom>
          <a:ln>
            <a:headEnd/>
            <a:tailEn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altLang="es-MX"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Text Box 25"/>
          <p:cNvSpPr txBox="1">
            <a:spLocks noChangeArrowheads="1"/>
          </p:cNvSpPr>
          <p:nvPr/>
        </p:nvSpPr>
        <p:spPr bwMode="auto">
          <a:xfrm>
            <a:off x="4176712" y="2663013"/>
            <a:ext cx="1247775"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Los datos coinciden en campos  </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 name="316 Decisión"/>
          <p:cNvSpPr>
            <a:spLocks noChangeArrowheads="1"/>
          </p:cNvSpPr>
          <p:nvPr/>
        </p:nvSpPr>
        <p:spPr bwMode="auto">
          <a:xfrm>
            <a:off x="7099152" y="2220066"/>
            <a:ext cx="1493838" cy="1501775"/>
          </a:xfrm>
          <a:prstGeom prst="flowChartDecision">
            <a:avLst/>
          </a:prstGeom>
          <a:ln>
            <a:headEnd/>
            <a:tailEn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altLang="es-MX"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Text Box 23"/>
          <p:cNvSpPr txBox="1">
            <a:spLocks noChangeArrowheads="1"/>
          </p:cNvSpPr>
          <p:nvPr/>
        </p:nvSpPr>
        <p:spPr bwMode="auto">
          <a:xfrm>
            <a:off x="7222183" y="2731704"/>
            <a:ext cx="124777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Se relacionan los datos </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4" name="340 Conector recto de flecha"/>
          <p:cNvCxnSpPr/>
          <p:nvPr/>
        </p:nvCxnSpPr>
        <p:spPr>
          <a:xfrm>
            <a:off x="4800600" y="3799723"/>
            <a:ext cx="7620" cy="83924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338 Conector recto de flecha"/>
          <p:cNvCxnSpPr/>
          <p:nvPr/>
        </p:nvCxnSpPr>
        <p:spPr>
          <a:xfrm>
            <a:off x="7846071" y="3800751"/>
            <a:ext cx="7620" cy="8382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335 Conector recto de flecha"/>
          <p:cNvCxnSpPr/>
          <p:nvPr/>
        </p:nvCxnSpPr>
        <p:spPr>
          <a:xfrm>
            <a:off x="8648078" y="2988004"/>
            <a:ext cx="75522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Text Box 19"/>
          <p:cNvSpPr txBox="1">
            <a:spLocks noChangeArrowheads="1"/>
          </p:cNvSpPr>
          <p:nvPr/>
        </p:nvSpPr>
        <p:spPr bwMode="auto">
          <a:xfrm>
            <a:off x="9315865" y="2686275"/>
            <a:ext cx="2561297" cy="62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Generar Cartograf</a:t>
            </a:r>
            <a:r>
              <a:rPr kumimoji="0" lang="es-MX" altLang="es-MX" sz="1100" b="0" i="0" u="none" strike="noStrike" cap="none" normalizeH="0" baseline="0" dirty="0" smtClean="0">
                <a:ln>
                  <a:noFill/>
                </a:ln>
                <a:solidFill>
                  <a:schemeClr val="tx1"/>
                </a:solidFill>
                <a:effectLst/>
                <a:latin typeface="Calibri"/>
                <a:ea typeface="Calibri" pitchFamily="34" charset="0"/>
                <a:cs typeface="Arial" pitchFamily="34" charset="0"/>
              </a:rPr>
              <a:t>í</a:t>
            </a: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a y Reporte </a:t>
            </a:r>
            <a:endParaRPr kumimoji="0" lang="es-MX" alt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Y reo</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8" name="327 Conector recto"/>
          <p:cNvCxnSpPr/>
          <p:nvPr/>
        </p:nvCxnSpPr>
        <p:spPr>
          <a:xfrm flipH="1">
            <a:off x="514825" y="2988004"/>
            <a:ext cx="436562" cy="19212"/>
          </a:xfrm>
          <a:prstGeom prst="line">
            <a:avLst/>
          </a:prstGeom>
        </p:spPr>
        <p:style>
          <a:lnRef idx="2">
            <a:schemeClr val="dk1"/>
          </a:lnRef>
          <a:fillRef idx="0">
            <a:schemeClr val="dk1"/>
          </a:fillRef>
          <a:effectRef idx="1">
            <a:schemeClr val="dk1"/>
          </a:effectRef>
          <a:fontRef idx="minor">
            <a:schemeClr val="tx1"/>
          </a:fontRef>
        </p:style>
      </p:cxnSp>
      <p:cxnSp>
        <p:nvCxnSpPr>
          <p:cNvPr id="19" name="326 Conector recto"/>
          <p:cNvCxnSpPr/>
          <p:nvPr/>
        </p:nvCxnSpPr>
        <p:spPr>
          <a:xfrm>
            <a:off x="514825" y="2945377"/>
            <a:ext cx="0" cy="3387184"/>
          </a:xfrm>
          <a:prstGeom prst="line">
            <a:avLst/>
          </a:prstGeom>
        </p:spPr>
        <p:style>
          <a:lnRef idx="2">
            <a:schemeClr val="dk1"/>
          </a:lnRef>
          <a:fillRef idx="0">
            <a:schemeClr val="dk1"/>
          </a:fillRef>
          <a:effectRef idx="1">
            <a:schemeClr val="dk1"/>
          </a:effectRef>
          <a:fontRef idx="minor">
            <a:schemeClr val="tx1"/>
          </a:fontRef>
        </p:style>
      </p:cxnSp>
      <p:cxnSp>
        <p:nvCxnSpPr>
          <p:cNvPr id="20" name="324 Conector recto de flecha"/>
          <p:cNvCxnSpPr/>
          <p:nvPr/>
        </p:nvCxnSpPr>
        <p:spPr>
          <a:xfrm flipV="1">
            <a:off x="10596513" y="3390761"/>
            <a:ext cx="1" cy="2941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1" name="Text Box 15"/>
          <p:cNvSpPr txBox="1">
            <a:spLocks noChangeArrowheads="1"/>
          </p:cNvSpPr>
          <p:nvPr/>
        </p:nvSpPr>
        <p:spPr bwMode="auto">
          <a:xfrm>
            <a:off x="514825" y="2658979"/>
            <a:ext cx="436563"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smtClean="0">
                <a:ln>
                  <a:noFill/>
                </a:ln>
                <a:solidFill>
                  <a:schemeClr val="tx1"/>
                </a:solidFill>
                <a:effectLst/>
                <a:latin typeface="Arial" pitchFamily="34" charset="0"/>
                <a:ea typeface="Calibri" pitchFamily="34" charset="0"/>
                <a:cs typeface="Arial" pitchFamily="34" charset="0"/>
              </a:rPr>
              <a:t>NO</a:t>
            </a:r>
            <a:endParaRPr kumimoji="0" lang="es-MX" altLang="es-MX" sz="1800" b="0" i="0" u="none" strike="noStrike" cap="none" normalizeH="0" baseline="0" smtClean="0">
              <a:ln>
                <a:noFill/>
              </a:ln>
              <a:solidFill>
                <a:schemeClr val="tx1"/>
              </a:solidFill>
              <a:effectLst/>
              <a:latin typeface="Arial" pitchFamily="34" charset="0"/>
              <a:cs typeface="Arial" pitchFamily="34" charset="0"/>
            </a:endParaRPr>
          </a:p>
        </p:txBody>
      </p:sp>
      <p:sp>
        <p:nvSpPr>
          <p:cNvPr id="22" name="Text Box 14"/>
          <p:cNvSpPr txBox="1">
            <a:spLocks noChangeArrowheads="1"/>
          </p:cNvSpPr>
          <p:nvPr/>
        </p:nvSpPr>
        <p:spPr bwMode="auto">
          <a:xfrm>
            <a:off x="4346890" y="3797891"/>
            <a:ext cx="436563"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NO</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3" name="Text Box 13"/>
          <p:cNvSpPr txBox="1">
            <a:spLocks noChangeArrowheads="1"/>
          </p:cNvSpPr>
          <p:nvPr/>
        </p:nvSpPr>
        <p:spPr bwMode="auto">
          <a:xfrm>
            <a:off x="7349192" y="3760974"/>
            <a:ext cx="436562"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NO</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4" name="Text Box 12"/>
          <p:cNvSpPr txBox="1">
            <a:spLocks noChangeArrowheads="1"/>
          </p:cNvSpPr>
          <p:nvPr/>
        </p:nvSpPr>
        <p:spPr bwMode="auto">
          <a:xfrm>
            <a:off x="8592990" y="2596766"/>
            <a:ext cx="436563"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SI</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5" name="Text Box 11"/>
          <p:cNvSpPr txBox="1">
            <a:spLocks noChangeArrowheads="1"/>
          </p:cNvSpPr>
          <p:nvPr/>
        </p:nvSpPr>
        <p:spPr bwMode="auto">
          <a:xfrm>
            <a:off x="2351330" y="2658978"/>
            <a:ext cx="436563"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SI</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6" name="Text Box 10"/>
          <p:cNvSpPr txBox="1">
            <a:spLocks noChangeArrowheads="1"/>
          </p:cNvSpPr>
          <p:nvPr/>
        </p:nvSpPr>
        <p:spPr bwMode="auto">
          <a:xfrm>
            <a:off x="5533302" y="2608122"/>
            <a:ext cx="436563"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smtClean="0">
                <a:ln>
                  <a:noFill/>
                </a:ln>
                <a:solidFill>
                  <a:schemeClr val="tx1"/>
                </a:solidFill>
                <a:effectLst/>
                <a:latin typeface="Arial" pitchFamily="34" charset="0"/>
                <a:ea typeface="Calibri" pitchFamily="34" charset="0"/>
                <a:cs typeface="Arial" pitchFamily="34" charset="0"/>
              </a:rPr>
              <a:t>SI</a:t>
            </a:r>
            <a:endParaRPr kumimoji="0" lang="es-MX" altLang="es-MX" sz="1800" b="0" i="0" u="none" strike="noStrike" cap="none" normalizeH="0" baseline="0" smtClean="0">
              <a:ln>
                <a:noFill/>
              </a:ln>
              <a:solidFill>
                <a:schemeClr val="tx1"/>
              </a:solidFill>
              <a:effectLst/>
              <a:latin typeface="Arial" pitchFamily="34" charset="0"/>
              <a:cs typeface="Arial" pitchFamily="34" charset="0"/>
            </a:endParaRPr>
          </a:p>
        </p:txBody>
      </p:sp>
      <p:sp>
        <p:nvSpPr>
          <p:cNvPr id="27" name="Text Box 9"/>
          <p:cNvSpPr txBox="1">
            <a:spLocks noChangeArrowheads="1"/>
          </p:cNvSpPr>
          <p:nvPr/>
        </p:nvSpPr>
        <p:spPr bwMode="auto">
          <a:xfrm>
            <a:off x="450149" y="575054"/>
            <a:ext cx="230057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An</a:t>
            </a:r>
            <a:r>
              <a:rPr kumimoji="0" lang="es-MX" altLang="es-MX" sz="1100" b="0" i="0" u="none" strike="noStrike" cap="none" normalizeH="0" baseline="0" dirty="0" smtClean="0">
                <a:ln>
                  <a:noFill/>
                </a:ln>
                <a:solidFill>
                  <a:schemeClr val="tx1"/>
                </a:solidFill>
                <a:effectLst/>
                <a:latin typeface="Calibri"/>
                <a:ea typeface="Calibri" pitchFamily="34" charset="0"/>
                <a:cs typeface="Arial" pitchFamily="34" charset="0"/>
              </a:rPr>
              <a:t>á</a:t>
            </a: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lisis multicriterio entre zona y cultivo </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8" name="353 Terminador"/>
          <p:cNvSpPr/>
          <p:nvPr/>
        </p:nvSpPr>
        <p:spPr>
          <a:xfrm>
            <a:off x="3684270" y="4707016"/>
            <a:ext cx="2411730" cy="838200"/>
          </a:xfrm>
          <a:prstGeom prst="flowChartTerminator">
            <a:avLst/>
          </a:prstGeom>
        </p:spPr>
        <p:style>
          <a:lnRef idx="3">
            <a:schemeClr val="lt1"/>
          </a:lnRef>
          <a:fillRef idx="1">
            <a:schemeClr val="accent4"/>
          </a:fillRef>
          <a:effectRef idx="1">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29" name="Text Box 7"/>
          <p:cNvSpPr txBox="1">
            <a:spLocks noChangeArrowheads="1"/>
          </p:cNvSpPr>
          <p:nvPr/>
        </p:nvSpPr>
        <p:spPr bwMode="auto">
          <a:xfrm>
            <a:off x="3427254" y="4975724"/>
            <a:ext cx="29257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Volver a Cargar Datos </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30" name="355 Conector recto de flecha"/>
          <p:cNvCxnSpPr/>
          <p:nvPr/>
        </p:nvCxnSpPr>
        <p:spPr>
          <a:xfrm>
            <a:off x="2487930" y="2988004"/>
            <a:ext cx="1373188" cy="1921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1" name="356 Conector recto de flecha"/>
          <p:cNvCxnSpPr/>
          <p:nvPr/>
        </p:nvCxnSpPr>
        <p:spPr>
          <a:xfrm>
            <a:off x="1642745" y="1265273"/>
            <a:ext cx="0" cy="10504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2" name="357 Terminador"/>
          <p:cNvSpPr/>
          <p:nvPr/>
        </p:nvSpPr>
        <p:spPr>
          <a:xfrm>
            <a:off x="6954130" y="4707016"/>
            <a:ext cx="2162175" cy="838200"/>
          </a:xfrm>
          <a:prstGeom prst="flowChartTerminator">
            <a:avLst/>
          </a:prstGeom>
        </p:spPr>
        <p:style>
          <a:lnRef idx="3">
            <a:schemeClr val="lt1"/>
          </a:lnRef>
          <a:fillRef idx="1">
            <a:schemeClr val="accent4"/>
          </a:fillRef>
          <a:effectRef idx="1">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33" name="Text Box 3"/>
          <p:cNvSpPr txBox="1">
            <a:spLocks noChangeArrowheads="1"/>
          </p:cNvSpPr>
          <p:nvPr/>
        </p:nvSpPr>
        <p:spPr bwMode="auto">
          <a:xfrm>
            <a:off x="6575510" y="4959428"/>
            <a:ext cx="291941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Sin zonas Potenciales</a:t>
            </a: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35" name="360 Conector recto"/>
          <p:cNvCxnSpPr/>
          <p:nvPr/>
        </p:nvCxnSpPr>
        <p:spPr>
          <a:xfrm>
            <a:off x="492672" y="6332561"/>
            <a:ext cx="10103842" cy="0"/>
          </a:xfrm>
          <a:prstGeom prst="line">
            <a:avLst/>
          </a:prstGeom>
        </p:spPr>
        <p:style>
          <a:lnRef idx="2">
            <a:schemeClr val="dk1"/>
          </a:lnRef>
          <a:fillRef idx="0">
            <a:schemeClr val="dk1"/>
          </a:fillRef>
          <a:effectRef idx="1">
            <a:schemeClr val="dk1"/>
          </a:effectRef>
          <a:fontRef idx="minor">
            <a:schemeClr val="tx1"/>
          </a:fontRef>
        </p:style>
      </p:cxnSp>
      <p:sp>
        <p:nvSpPr>
          <p:cNvPr id="36" name="Rectangle 3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altLang="es-MX" sz="1800" b="0" i="0" u="none" strike="noStrike" cap="none" normalizeH="0" baseline="0" smtClean="0">
              <a:ln>
                <a:noFill/>
              </a:ln>
              <a:solidFill>
                <a:schemeClr val="tx1"/>
              </a:solidFill>
              <a:effectLst/>
              <a:latin typeface="Arial" pitchFamily="34" charset="0"/>
              <a:cs typeface="Arial" pitchFamily="34" charset="0"/>
            </a:endParaRPr>
          </a:p>
        </p:txBody>
      </p:sp>
      <p:sp>
        <p:nvSpPr>
          <p:cNvPr id="37" name="Rectangle 48"/>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altLang="es-MX"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46" name="355 Conector recto de flecha"/>
          <p:cNvCxnSpPr/>
          <p:nvPr/>
        </p:nvCxnSpPr>
        <p:spPr>
          <a:xfrm>
            <a:off x="5593534" y="2961348"/>
            <a:ext cx="1373188" cy="1921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705494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2002514" y="384578"/>
            <a:ext cx="9875520" cy="996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r"/>
            <a:r>
              <a:rPr lang="es-MX" b="1" dirty="0" smtClean="0"/>
              <a:t>Modelo  lógico </a:t>
            </a:r>
            <a:endParaRPr lang="es-MX" b="1" dirty="0"/>
          </a:p>
        </p:txBody>
      </p:sp>
      <p:sp>
        <p:nvSpPr>
          <p:cNvPr id="9" name="1 Título"/>
          <p:cNvSpPr>
            <a:spLocks noGrp="1"/>
          </p:cNvSpPr>
          <p:nvPr>
            <p:ph type="title"/>
          </p:nvPr>
        </p:nvSpPr>
        <p:spPr>
          <a:xfrm>
            <a:off x="2016370" y="1195753"/>
            <a:ext cx="9875520" cy="996462"/>
          </a:xfrm>
        </p:spPr>
        <p:txBody>
          <a:bodyPr>
            <a:normAutofit/>
          </a:bodyPr>
          <a:lstStyle/>
          <a:p>
            <a:pPr algn="r"/>
            <a:r>
              <a:rPr lang="es-MX" sz="2800" b="1" dirty="0" smtClean="0"/>
              <a:t>Cartografía utilizada</a:t>
            </a:r>
            <a:endParaRPr lang="es-MX" sz="2800" b="1" dirty="0"/>
          </a:p>
        </p:txBody>
      </p:sp>
      <p:pic>
        <p:nvPicPr>
          <p:cNvPr id="10" name="9 Imagen"/>
          <p:cNvPicPr/>
          <p:nvPr/>
        </p:nvPicPr>
        <p:blipFill>
          <a:blip r:embed="rId2" cstate="print">
            <a:extLst>
              <a:ext uri="{28A0092B-C50C-407E-A947-70E740481C1C}">
                <a14:useLocalDpi xmlns:a14="http://schemas.microsoft.com/office/drawing/2010/main" val="0"/>
              </a:ext>
            </a:extLst>
          </a:blip>
          <a:stretch>
            <a:fillRect/>
          </a:stretch>
        </p:blipFill>
        <p:spPr>
          <a:xfrm>
            <a:off x="586540" y="384578"/>
            <a:ext cx="3848100" cy="3317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11 Imagen"/>
          <p:cNvPicPr/>
          <p:nvPr/>
        </p:nvPicPr>
        <p:blipFill>
          <a:blip r:embed="rId3" cstate="print">
            <a:extLst>
              <a:ext uri="{28A0092B-C50C-407E-A947-70E740481C1C}">
                <a14:useLocalDpi xmlns:a14="http://schemas.microsoft.com/office/drawing/2010/main" val="0"/>
              </a:ext>
            </a:extLst>
          </a:blip>
          <a:stretch>
            <a:fillRect/>
          </a:stretch>
        </p:blipFill>
        <p:spPr>
          <a:xfrm>
            <a:off x="5211780" y="3222810"/>
            <a:ext cx="3867150" cy="32073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13 Imagen"/>
          <p:cNvPicPr/>
          <p:nvPr/>
        </p:nvPicPr>
        <p:blipFill>
          <a:blip r:embed="rId4" cstate="print">
            <a:extLst>
              <a:ext uri="{28A0092B-C50C-407E-A947-70E740481C1C}">
                <a14:useLocalDpi xmlns:a14="http://schemas.microsoft.com/office/drawing/2010/main" val="0"/>
              </a:ext>
            </a:extLst>
          </a:blip>
          <a:stretch>
            <a:fillRect/>
          </a:stretch>
        </p:blipFill>
        <p:spPr>
          <a:xfrm>
            <a:off x="2366962" y="3222075"/>
            <a:ext cx="3590925" cy="32073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14 Imagen"/>
          <p:cNvPicPr/>
          <p:nvPr/>
        </p:nvPicPr>
        <p:blipFill rotWithShape="1">
          <a:blip r:embed="rId5"/>
          <a:srcRect l="9269" t="8303" r="36075" b="64480"/>
          <a:stretch/>
        </p:blipFill>
        <p:spPr bwMode="auto">
          <a:xfrm>
            <a:off x="586540" y="3995737"/>
            <a:ext cx="1571625" cy="2247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6" name="15 Imagen"/>
          <p:cNvPicPr/>
          <p:nvPr/>
        </p:nvPicPr>
        <p:blipFill>
          <a:blip r:embed="rId6" cstate="print">
            <a:extLst>
              <a:ext uri="{28A0092B-C50C-407E-A947-70E740481C1C}">
                <a14:useLocalDpi xmlns:a14="http://schemas.microsoft.com/office/drawing/2010/main" val="0"/>
              </a:ext>
            </a:extLst>
          </a:blip>
          <a:stretch>
            <a:fillRect/>
          </a:stretch>
        </p:blipFill>
        <p:spPr>
          <a:xfrm>
            <a:off x="8042298" y="2043198"/>
            <a:ext cx="3676650" cy="32073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16 Imagen"/>
          <p:cNvPicPr/>
          <p:nvPr/>
        </p:nvPicPr>
        <p:blipFill rotWithShape="1">
          <a:blip r:embed="rId7"/>
          <a:srcRect l="7512" t="8578" r="31448" b="77557"/>
          <a:stretch/>
        </p:blipFill>
        <p:spPr bwMode="auto">
          <a:xfrm>
            <a:off x="9971606" y="5005994"/>
            <a:ext cx="1438275" cy="1123950"/>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1" name="10 Imagen"/>
          <p:cNvPicPr/>
          <p:nvPr/>
        </p:nvPicPr>
        <p:blipFill rotWithShape="1">
          <a:blip r:embed="rId8">
            <a:extLst>
              <a:ext uri="{28A0092B-C50C-407E-A947-70E740481C1C}">
                <a14:useLocalDpi xmlns:a14="http://schemas.microsoft.com/office/drawing/2010/main" val="0"/>
              </a:ext>
            </a:extLst>
          </a:blip>
          <a:srcRect l="7349" t="47390" r="38339" b="13291"/>
          <a:stretch/>
        </p:blipFill>
        <p:spPr bwMode="auto">
          <a:xfrm>
            <a:off x="4724399" y="384578"/>
            <a:ext cx="1304925" cy="3314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3" name="12 Imagen"/>
          <p:cNvPicPr/>
          <p:nvPr/>
        </p:nvPicPr>
        <p:blipFill rotWithShape="1">
          <a:blip r:embed="rId9"/>
          <a:srcRect l="8274" t="8534" r="43360" b="77742"/>
          <a:stretch/>
        </p:blipFill>
        <p:spPr bwMode="auto">
          <a:xfrm>
            <a:off x="6390099" y="1788509"/>
            <a:ext cx="1314450" cy="1133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6652721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2002514" y="384578"/>
            <a:ext cx="9875520" cy="996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r"/>
            <a:r>
              <a:rPr lang="es-MX" b="1" dirty="0" smtClean="0"/>
              <a:t>Modelo  lógico </a:t>
            </a:r>
            <a:endParaRPr lang="es-MX" b="1" dirty="0"/>
          </a:p>
        </p:txBody>
      </p:sp>
      <p:sp>
        <p:nvSpPr>
          <p:cNvPr id="9" name="1 Título"/>
          <p:cNvSpPr>
            <a:spLocks noGrp="1"/>
          </p:cNvSpPr>
          <p:nvPr>
            <p:ph type="title"/>
          </p:nvPr>
        </p:nvSpPr>
        <p:spPr>
          <a:xfrm>
            <a:off x="2016370" y="1195753"/>
            <a:ext cx="9875520" cy="996462"/>
          </a:xfrm>
        </p:spPr>
        <p:txBody>
          <a:bodyPr>
            <a:normAutofit/>
          </a:bodyPr>
          <a:lstStyle/>
          <a:p>
            <a:pPr algn="r"/>
            <a:r>
              <a:rPr lang="es-MX" sz="2800" b="1" dirty="0" smtClean="0"/>
              <a:t>Cartografía utilizada</a:t>
            </a:r>
            <a:endParaRPr lang="es-MX" sz="2800" b="1" dirty="0"/>
          </a:p>
        </p:txBody>
      </p:sp>
      <p:pic>
        <p:nvPicPr>
          <p:cNvPr id="18" name="17 Imagen"/>
          <p:cNvPicPr/>
          <p:nvPr/>
        </p:nvPicPr>
        <p:blipFill>
          <a:blip r:embed="rId2" cstate="print">
            <a:extLst>
              <a:ext uri="{28A0092B-C50C-407E-A947-70E740481C1C}">
                <a14:useLocalDpi xmlns:a14="http://schemas.microsoft.com/office/drawing/2010/main" val="0"/>
              </a:ext>
            </a:extLst>
          </a:blip>
          <a:stretch>
            <a:fillRect/>
          </a:stretch>
        </p:blipFill>
        <p:spPr>
          <a:xfrm>
            <a:off x="6339739" y="2533354"/>
            <a:ext cx="3743325" cy="32073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18 Imagen"/>
          <p:cNvPicPr/>
          <p:nvPr/>
        </p:nvPicPr>
        <p:blipFill rotWithShape="1">
          <a:blip r:embed="rId3"/>
          <a:srcRect l="8174" t="8535" r="44343" b="65977"/>
          <a:stretch/>
        </p:blipFill>
        <p:spPr bwMode="auto">
          <a:xfrm>
            <a:off x="10230988" y="4137047"/>
            <a:ext cx="1428750" cy="2105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20" name="19 Imagen"/>
          <p:cNvPicPr/>
          <p:nvPr/>
        </p:nvPicPr>
        <p:blipFill>
          <a:blip r:embed="rId4" cstate="print">
            <a:extLst>
              <a:ext uri="{28A0092B-C50C-407E-A947-70E740481C1C}">
                <a14:useLocalDpi xmlns:a14="http://schemas.microsoft.com/office/drawing/2010/main" val="0"/>
              </a:ext>
            </a:extLst>
          </a:blip>
          <a:stretch>
            <a:fillRect/>
          </a:stretch>
        </p:blipFill>
        <p:spPr>
          <a:xfrm>
            <a:off x="3120749" y="416920"/>
            <a:ext cx="3819525" cy="32073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20 Imagen"/>
          <p:cNvPicPr/>
          <p:nvPr/>
        </p:nvPicPr>
        <p:blipFill rotWithShape="1">
          <a:blip r:embed="rId5"/>
          <a:srcRect l="13929" t="8881" r="36236" b="77394"/>
          <a:stretch/>
        </p:blipFill>
        <p:spPr bwMode="auto">
          <a:xfrm>
            <a:off x="1584704" y="1825307"/>
            <a:ext cx="1352550" cy="1133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22" name="21 Imagen"/>
          <p:cNvPicPr/>
          <p:nvPr/>
        </p:nvPicPr>
        <p:blipFill>
          <a:blip r:embed="rId6" cstate="print">
            <a:extLst>
              <a:ext uri="{28A0092B-C50C-407E-A947-70E740481C1C}">
                <a14:useLocalDpi xmlns:a14="http://schemas.microsoft.com/office/drawing/2010/main" val="0"/>
              </a:ext>
            </a:extLst>
          </a:blip>
          <a:stretch>
            <a:fillRect/>
          </a:stretch>
        </p:blipFill>
        <p:spPr>
          <a:xfrm>
            <a:off x="455921" y="3210473"/>
            <a:ext cx="4019550" cy="32073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22 Imagen"/>
          <p:cNvPicPr/>
          <p:nvPr/>
        </p:nvPicPr>
        <p:blipFill rotWithShape="1">
          <a:blip r:embed="rId7"/>
          <a:srcRect l="13147" t="8660" r="48665" b="77714"/>
          <a:stretch/>
        </p:blipFill>
        <p:spPr bwMode="auto">
          <a:xfrm>
            <a:off x="4600858" y="5293908"/>
            <a:ext cx="1162050" cy="1123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1454401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10661" y="492370"/>
            <a:ext cx="9875520" cy="996462"/>
          </a:xfrm>
        </p:spPr>
        <p:txBody>
          <a:bodyPr/>
          <a:lstStyle/>
          <a:p>
            <a:r>
              <a:rPr lang="es-MX" b="1" dirty="0" smtClean="0"/>
              <a:t>Introducción</a:t>
            </a:r>
            <a:endParaRPr lang="es-MX" b="1" dirty="0"/>
          </a:p>
        </p:txBody>
      </p:sp>
      <p:sp>
        <p:nvSpPr>
          <p:cNvPr id="3" name="2 Marcador de contenido"/>
          <p:cNvSpPr>
            <a:spLocks noGrp="1"/>
          </p:cNvSpPr>
          <p:nvPr>
            <p:ph idx="1"/>
          </p:nvPr>
        </p:nvSpPr>
        <p:spPr>
          <a:xfrm>
            <a:off x="392723" y="1598678"/>
            <a:ext cx="4601308" cy="2391132"/>
          </a:xfrm>
        </p:spPr>
        <p:txBody>
          <a:bodyPr>
            <a:normAutofit lnSpcReduction="10000"/>
          </a:bodyPr>
          <a:lstStyle/>
          <a:p>
            <a:pPr marL="45720" indent="0" algn="ctr">
              <a:buNone/>
            </a:pPr>
            <a:r>
              <a:rPr lang="es-MX" dirty="0"/>
              <a:t>Los Sistemas de Información Geográfica son herramientas que ayudan a la toma de decisiones de algún problema, Roger Tomlinson, en su libro “Pensando en el SIG” nos dice que los SIG convierten datos en información mediante un análisis almacenando datos espaciales</a:t>
            </a:r>
            <a:endParaRPr lang="es-MX" dirty="0"/>
          </a:p>
        </p:txBody>
      </p:sp>
      <p:sp>
        <p:nvSpPr>
          <p:cNvPr id="4" name="2 Marcador de contenido"/>
          <p:cNvSpPr txBox="1">
            <a:spLocks/>
          </p:cNvSpPr>
          <p:nvPr/>
        </p:nvSpPr>
        <p:spPr>
          <a:xfrm>
            <a:off x="410308" y="4070836"/>
            <a:ext cx="9870832" cy="2376856"/>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MX" dirty="0"/>
              <a:t>Por otro lado, una de las principales actividades económicas de México es la agricultura generando un alto índice de empleo y un alto índice de </a:t>
            </a:r>
            <a:r>
              <a:rPr lang="es-MX" dirty="0" smtClean="0"/>
              <a:t>producción. Considerándola </a:t>
            </a:r>
            <a:r>
              <a:rPr lang="es-MX" dirty="0"/>
              <a:t>como base de desarrollo para el país, también como un importante sector productivo económicamente, social y ambiental. Existen cerca de 200 productos agrícolas producidos en el país, por esto, ocupa un poco más del 13% de del territorio nacional. </a:t>
            </a:r>
            <a:endParaRPr lang="es-MX" dirty="0"/>
          </a:p>
        </p:txBody>
      </p:sp>
      <p:pic>
        <p:nvPicPr>
          <p:cNvPr id="1026" name="Picture 2"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b="7177"/>
          <a:stretch/>
        </p:blipFill>
        <p:spPr bwMode="auto">
          <a:xfrm>
            <a:off x="5735759" y="521994"/>
            <a:ext cx="4322641" cy="340103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2111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2002514" y="384578"/>
            <a:ext cx="9875520" cy="996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r"/>
            <a:r>
              <a:rPr lang="es-MX" b="1" dirty="0" smtClean="0"/>
              <a:t>Modelo  Físico </a:t>
            </a:r>
            <a:endParaRPr lang="es-MX" b="1" dirty="0"/>
          </a:p>
        </p:txBody>
      </p:sp>
      <p:sp>
        <p:nvSpPr>
          <p:cNvPr id="9" name="1 Título"/>
          <p:cNvSpPr>
            <a:spLocks noGrp="1"/>
          </p:cNvSpPr>
          <p:nvPr>
            <p:ph type="title"/>
          </p:nvPr>
        </p:nvSpPr>
        <p:spPr>
          <a:xfrm>
            <a:off x="2016370" y="1195753"/>
            <a:ext cx="9875520" cy="996462"/>
          </a:xfrm>
        </p:spPr>
        <p:txBody>
          <a:bodyPr>
            <a:normAutofit/>
          </a:bodyPr>
          <a:lstStyle/>
          <a:p>
            <a:pPr algn="r"/>
            <a:r>
              <a:rPr lang="es-MX" sz="2800" b="1" dirty="0" smtClean="0"/>
              <a:t>Pestañas de la aplicación</a:t>
            </a:r>
            <a:endParaRPr lang="es-MX" sz="2800" b="1" dirty="0"/>
          </a:p>
        </p:txBody>
      </p:sp>
      <p:pic>
        <p:nvPicPr>
          <p:cNvPr id="11" name="10 Imagen"/>
          <p:cNvPicPr/>
          <p:nvPr/>
        </p:nvPicPr>
        <p:blipFill rotWithShape="1">
          <a:blip r:embed="rId2">
            <a:extLst>
              <a:ext uri="{28A0092B-C50C-407E-A947-70E740481C1C}">
                <a14:useLocalDpi xmlns:a14="http://schemas.microsoft.com/office/drawing/2010/main" val="0"/>
              </a:ext>
            </a:extLst>
          </a:blip>
          <a:srcRect t="3401" r="41203" b="21507"/>
          <a:stretch/>
        </p:blipFill>
        <p:spPr bwMode="auto">
          <a:xfrm>
            <a:off x="2531982" y="2513126"/>
            <a:ext cx="6598370" cy="3710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12" name="2 Marcador de contenido"/>
          <p:cNvSpPr txBox="1">
            <a:spLocks/>
          </p:cNvSpPr>
          <p:nvPr/>
        </p:nvSpPr>
        <p:spPr>
          <a:xfrm>
            <a:off x="293076" y="475435"/>
            <a:ext cx="7748953" cy="1811210"/>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925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None/>
            </a:pPr>
            <a:r>
              <a:rPr lang="es-MX" dirty="0"/>
              <a:t>La pagina principal nos muestra opciones sobre la zona que queremos estudiar y con que tipo de cultivo se va trabaja, existe de la posibilidad que no exista el cultivo que el usuario quiere en la base de datos de la aplicación, para esto se da la </a:t>
            </a:r>
            <a:r>
              <a:rPr lang="es-MX" dirty="0" smtClean="0"/>
              <a:t>opción </a:t>
            </a:r>
            <a:r>
              <a:rPr lang="es-MX" dirty="0"/>
              <a:t>de agregar un nuevo cultivo, </a:t>
            </a:r>
            <a:r>
              <a:rPr lang="es-MX" dirty="0" smtClean="0"/>
              <a:t>así </a:t>
            </a:r>
            <a:r>
              <a:rPr lang="es-MX" dirty="0"/>
              <a:t>como </a:t>
            </a:r>
            <a:r>
              <a:rPr lang="es-MX" dirty="0" smtClean="0"/>
              <a:t>también </a:t>
            </a:r>
            <a:r>
              <a:rPr lang="es-MX" dirty="0"/>
              <a:t>una </a:t>
            </a:r>
            <a:r>
              <a:rPr lang="es-MX" dirty="0" smtClean="0"/>
              <a:t>opción </a:t>
            </a:r>
            <a:r>
              <a:rPr lang="es-MX" dirty="0"/>
              <a:t>para poder trabajar con otras </a:t>
            </a:r>
            <a:r>
              <a:rPr lang="es-MX" dirty="0" smtClean="0"/>
              <a:t>áreas </a:t>
            </a:r>
            <a:r>
              <a:rPr lang="es-MX" dirty="0"/>
              <a:t>zonas que no </a:t>
            </a:r>
            <a:r>
              <a:rPr lang="es-MX" dirty="0" smtClean="0"/>
              <a:t>pertenezcan </a:t>
            </a:r>
            <a:r>
              <a:rPr lang="es-MX" dirty="0"/>
              <a:t>a </a:t>
            </a:r>
            <a:r>
              <a:rPr lang="es-MX" dirty="0" smtClean="0"/>
              <a:t>mexica.</a:t>
            </a:r>
            <a:endParaRPr lang="es-MX" dirty="0"/>
          </a:p>
          <a:p>
            <a:pPr algn="ctr"/>
            <a:endParaRPr lang="es-MX" dirty="0"/>
          </a:p>
        </p:txBody>
      </p:sp>
    </p:spTree>
    <p:extLst>
      <p:ext uri="{BB962C8B-B14F-4D97-AF65-F5344CB8AC3E}">
        <p14:creationId xmlns:p14="http://schemas.microsoft.com/office/powerpoint/2010/main" val="18205754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2002514" y="384578"/>
            <a:ext cx="9875520" cy="996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r"/>
            <a:r>
              <a:rPr lang="es-MX" b="1" dirty="0" smtClean="0"/>
              <a:t>Modelo  Físico </a:t>
            </a:r>
            <a:endParaRPr lang="es-MX" b="1" dirty="0"/>
          </a:p>
        </p:txBody>
      </p:sp>
      <p:sp>
        <p:nvSpPr>
          <p:cNvPr id="9" name="1 Título"/>
          <p:cNvSpPr>
            <a:spLocks noGrp="1"/>
          </p:cNvSpPr>
          <p:nvPr>
            <p:ph type="title"/>
          </p:nvPr>
        </p:nvSpPr>
        <p:spPr>
          <a:xfrm>
            <a:off x="2002514" y="929200"/>
            <a:ext cx="9875520" cy="996462"/>
          </a:xfrm>
        </p:spPr>
        <p:txBody>
          <a:bodyPr>
            <a:normAutofit/>
          </a:bodyPr>
          <a:lstStyle/>
          <a:p>
            <a:pPr algn="r"/>
            <a:r>
              <a:rPr lang="es-MX" sz="2800" b="1" dirty="0" smtClean="0"/>
              <a:t>Pestañas de la aplicación</a:t>
            </a:r>
            <a:endParaRPr lang="es-MX" sz="2800" b="1" dirty="0"/>
          </a:p>
        </p:txBody>
      </p:sp>
      <p:pic>
        <p:nvPicPr>
          <p:cNvPr id="5" name="4 Imagen"/>
          <p:cNvPicPr/>
          <p:nvPr/>
        </p:nvPicPr>
        <p:blipFill rotWithShape="1">
          <a:blip r:embed="rId2">
            <a:extLst>
              <a:ext uri="{28A0092B-C50C-407E-A947-70E740481C1C}">
                <a14:useLocalDpi xmlns:a14="http://schemas.microsoft.com/office/drawing/2010/main" val="0"/>
              </a:ext>
            </a:extLst>
          </a:blip>
          <a:srcRect t="2616" r="67555" b="62850"/>
          <a:stretch/>
        </p:blipFill>
        <p:spPr bwMode="auto">
          <a:xfrm>
            <a:off x="967487" y="2441565"/>
            <a:ext cx="3836525" cy="22041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7" name="6 Imagen"/>
          <p:cNvPicPr/>
          <p:nvPr/>
        </p:nvPicPr>
        <p:blipFill rotWithShape="1">
          <a:blip r:embed="rId3">
            <a:extLst>
              <a:ext uri="{28A0092B-C50C-407E-A947-70E740481C1C}">
                <a14:useLocalDpi xmlns:a14="http://schemas.microsoft.com/office/drawing/2010/main" val="0"/>
              </a:ext>
            </a:extLst>
          </a:blip>
          <a:srcRect t="3140" r="49420" b="23353"/>
          <a:stretch/>
        </p:blipFill>
        <p:spPr bwMode="auto">
          <a:xfrm>
            <a:off x="6038930" y="1925662"/>
            <a:ext cx="5136515" cy="287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8" name="2 Marcador de contenido"/>
          <p:cNvSpPr txBox="1">
            <a:spLocks/>
          </p:cNvSpPr>
          <p:nvPr/>
        </p:nvSpPr>
        <p:spPr>
          <a:xfrm>
            <a:off x="1467278" y="5049669"/>
            <a:ext cx="8891373" cy="1340145"/>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s-MX" dirty="0" smtClean="0"/>
              <a:t>En </a:t>
            </a:r>
            <a:r>
              <a:rPr lang="es-MX" dirty="0"/>
              <a:t>la </a:t>
            </a:r>
            <a:r>
              <a:rPr lang="es-MX" dirty="0" err="1"/>
              <a:t>seccion</a:t>
            </a:r>
            <a:r>
              <a:rPr lang="es-MX" dirty="0"/>
              <a:t> de nuevo cultivo se les presenta un formulario con el cual se piden los datos necesario para poder hacer el </a:t>
            </a:r>
            <a:r>
              <a:rPr lang="es-MX" dirty="0" err="1"/>
              <a:t>analisis</a:t>
            </a:r>
            <a:r>
              <a:rPr lang="es-MX" dirty="0"/>
              <a:t> se pueden agregar cuantos requiera el </a:t>
            </a:r>
            <a:r>
              <a:rPr lang="es-MX" dirty="0" err="1"/>
              <a:t>ususario</a:t>
            </a:r>
            <a:r>
              <a:rPr lang="es-MX" dirty="0"/>
              <a:t> pero </a:t>
            </a:r>
            <a:r>
              <a:rPr lang="es-MX" dirty="0" err="1"/>
              <a:t>considerendo</a:t>
            </a:r>
            <a:r>
              <a:rPr lang="es-MX" dirty="0"/>
              <a:t> que solo se hace un </a:t>
            </a:r>
            <a:r>
              <a:rPr lang="es-MX" dirty="0" err="1"/>
              <a:t>analisis</a:t>
            </a:r>
            <a:r>
              <a:rPr lang="es-MX" dirty="0"/>
              <a:t> por cultivo</a:t>
            </a:r>
            <a:r>
              <a:rPr lang="es-MX" dirty="0" smtClean="0"/>
              <a:t>.:</a:t>
            </a:r>
            <a:endParaRPr lang="es-MX" dirty="0"/>
          </a:p>
          <a:p>
            <a:endParaRPr lang="es-MX" dirty="0"/>
          </a:p>
        </p:txBody>
      </p:sp>
      <p:sp>
        <p:nvSpPr>
          <p:cNvPr id="10" name="2 Marcador de contenido"/>
          <p:cNvSpPr txBox="1">
            <a:spLocks/>
          </p:cNvSpPr>
          <p:nvPr/>
        </p:nvSpPr>
        <p:spPr>
          <a:xfrm>
            <a:off x="566526" y="473247"/>
            <a:ext cx="4998542" cy="1811210"/>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s-MX" dirty="0"/>
              <a:t>Como se menciono anteriormente </a:t>
            </a:r>
            <a:r>
              <a:rPr lang="es-MX" dirty="0" smtClean="0"/>
              <a:t>también </a:t>
            </a:r>
            <a:r>
              <a:rPr lang="es-MX" dirty="0"/>
              <a:t>da la </a:t>
            </a:r>
            <a:r>
              <a:rPr lang="es-MX" dirty="0" smtClean="0"/>
              <a:t>opción </a:t>
            </a:r>
            <a:r>
              <a:rPr lang="es-MX" dirty="0"/>
              <a:t>de trabajar con zonas diferentes a </a:t>
            </a:r>
            <a:r>
              <a:rPr lang="es-MX" dirty="0" smtClean="0"/>
              <a:t>México, </a:t>
            </a:r>
            <a:r>
              <a:rPr lang="es-MX" dirty="0"/>
              <a:t>en esta ventana nos pide que carguemos el archivo de la zona a </a:t>
            </a:r>
            <a:r>
              <a:rPr lang="es-MX" dirty="0" smtClean="0"/>
              <a:t>analizar.</a:t>
            </a:r>
            <a:endParaRPr lang="es-MX" dirty="0"/>
          </a:p>
          <a:p>
            <a:endParaRPr lang="es-MX" dirty="0"/>
          </a:p>
        </p:txBody>
      </p:sp>
    </p:spTree>
    <p:extLst>
      <p:ext uri="{BB962C8B-B14F-4D97-AF65-F5344CB8AC3E}">
        <p14:creationId xmlns:p14="http://schemas.microsoft.com/office/powerpoint/2010/main" val="30566996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2002514" y="384578"/>
            <a:ext cx="9875520" cy="996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r"/>
            <a:r>
              <a:rPr lang="es-MX" b="1" dirty="0" smtClean="0"/>
              <a:t>Modelo  Física </a:t>
            </a:r>
            <a:endParaRPr lang="es-MX" b="1" dirty="0"/>
          </a:p>
        </p:txBody>
      </p:sp>
      <p:sp>
        <p:nvSpPr>
          <p:cNvPr id="9" name="1 Título"/>
          <p:cNvSpPr>
            <a:spLocks noGrp="1"/>
          </p:cNvSpPr>
          <p:nvPr>
            <p:ph type="title"/>
          </p:nvPr>
        </p:nvSpPr>
        <p:spPr>
          <a:xfrm>
            <a:off x="2016370" y="1195753"/>
            <a:ext cx="9875520" cy="996462"/>
          </a:xfrm>
        </p:spPr>
        <p:txBody>
          <a:bodyPr>
            <a:normAutofit/>
          </a:bodyPr>
          <a:lstStyle/>
          <a:p>
            <a:pPr algn="r"/>
            <a:r>
              <a:rPr lang="es-MX" sz="2800" b="1" dirty="0" smtClean="0"/>
              <a:t>Pestañas de la aplicación</a:t>
            </a:r>
            <a:endParaRPr lang="es-MX" sz="2800" b="1" dirty="0"/>
          </a:p>
        </p:txBody>
      </p:sp>
      <p:pic>
        <p:nvPicPr>
          <p:cNvPr id="5" name="4 Imagen"/>
          <p:cNvPicPr/>
          <p:nvPr/>
        </p:nvPicPr>
        <p:blipFill rotWithShape="1">
          <a:blip r:embed="rId2" cstate="print">
            <a:extLst>
              <a:ext uri="{28A0092B-C50C-407E-A947-70E740481C1C}">
                <a14:useLocalDpi xmlns:a14="http://schemas.microsoft.com/office/drawing/2010/main" val="0"/>
              </a:ext>
            </a:extLst>
          </a:blip>
          <a:srcRect l="18136" t="16226" r="44746" b="15754"/>
          <a:stretch/>
        </p:blipFill>
        <p:spPr bwMode="auto">
          <a:xfrm>
            <a:off x="3316406" y="2647665"/>
            <a:ext cx="6428095" cy="3643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7" name="2 Marcador de contenido"/>
          <p:cNvSpPr txBox="1">
            <a:spLocks/>
          </p:cNvSpPr>
          <p:nvPr/>
        </p:nvSpPr>
        <p:spPr>
          <a:xfrm>
            <a:off x="410830" y="1083031"/>
            <a:ext cx="7513443" cy="1564634"/>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None/>
            </a:pPr>
            <a:r>
              <a:rPr lang="es-MX" dirty="0"/>
              <a:t>Una vez </a:t>
            </a:r>
            <a:r>
              <a:rPr lang="es-MX" dirty="0" smtClean="0"/>
              <a:t>escogidos </a:t>
            </a:r>
            <a:r>
              <a:rPr lang="es-MX" dirty="0"/>
              <a:t>el cultivo y la zona se procede a hacer el </a:t>
            </a:r>
            <a:r>
              <a:rPr lang="es-MX" dirty="0" smtClean="0"/>
              <a:t>análisis </a:t>
            </a:r>
            <a:r>
              <a:rPr lang="es-MX" dirty="0"/>
              <a:t>el cual arroja un mapa con las zonas potenciales </a:t>
            </a:r>
            <a:r>
              <a:rPr lang="es-MX" dirty="0" smtClean="0"/>
              <a:t>así </a:t>
            </a:r>
            <a:r>
              <a:rPr lang="es-MX" dirty="0"/>
              <a:t>como la </a:t>
            </a:r>
            <a:r>
              <a:rPr lang="es-MX" dirty="0" smtClean="0"/>
              <a:t>opción </a:t>
            </a:r>
            <a:r>
              <a:rPr lang="es-MX" dirty="0"/>
              <a:t>de generar un reporte el cual contiene especificaciones del </a:t>
            </a:r>
            <a:r>
              <a:rPr lang="es-MX" dirty="0" smtClean="0"/>
              <a:t>análisis </a:t>
            </a:r>
            <a:r>
              <a:rPr lang="es-MX" dirty="0"/>
              <a:t>realizado </a:t>
            </a:r>
          </a:p>
          <a:p>
            <a:endParaRPr lang="es-MX" dirty="0"/>
          </a:p>
        </p:txBody>
      </p:sp>
    </p:spTree>
    <p:extLst>
      <p:ext uri="{BB962C8B-B14F-4D97-AF65-F5344CB8AC3E}">
        <p14:creationId xmlns:p14="http://schemas.microsoft.com/office/powerpoint/2010/main" val="8030454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2002514" y="384578"/>
            <a:ext cx="9875520" cy="996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r"/>
            <a:r>
              <a:rPr lang="es-MX" b="1" dirty="0"/>
              <a:t>B</a:t>
            </a:r>
            <a:r>
              <a:rPr lang="es-MX" b="1" dirty="0" smtClean="0"/>
              <a:t>ibliografía </a:t>
            </a:r>
            <a:endParaRPr lang="es-MX" b="1" dirty="0"/>
          </a:p>
        </p:txBody>
      </p:sp>
      <p:sp>
        <p:nvSpPr>
          <p:cNvPr id="7" name="2 Marcador de contenido"/>
          <p:cNvSpPr txBox="1">
            <a:spLocks/>
          </p:cNvSpPr>
          <p:nvPr/>
        </p:nvSpPr>
        <p:spPr>
          <a:xfrm>
            <a:off x="1726090" y="1656236"/>
            <a:ext cx="7748953" cy="4321483"/>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775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lvl="0"/>
            <a:r>
              <a:rPr lang="es-MX" u="sng" dirty="0">
                <a:hlinkClick r:id="rId2"/>
              </a:rPr>
              <a:t>http://www.redalyc.org/pdf/2631/263145278015.pdf</a:t>
            </a:r>
            <a:endParaRPr lang="es-MX" dirty="0"/>
          </a:p>
          <a:p>
            <a:endParaRPr lang="es-MX" dirty="0"/>
          </a:p>
          <a:p>
            <a:pPr lvl="0"/>
            <a:r>
              <a:rPr lang="es-MX" u="sng" dirty="0">
                <a:hlinkClick r:id="rId3"/>
              </a:rPr>
              <a:t>http://www.igg.unam.mx/sigg/utilidades/docs/pdfs/publicaciones/inves_geo/boletines/53/b53_art414.pdf</a:t>
            </a:r>
            <a:endParaRPr lang="es-MX" dirty="0"/>
          </a:p>
          <a:p>
            <a:pPr marL="45720" indent="0">
              <a:buNone/>
            </a:pPr>
            <a:endParaRPr lang="es-MX" dirty="0"/>
          </a:p>
          <a:p>
            <a:pPr lvl="0"/>
            <a:r>
              <a:rPr lang="es-MX" u="sng" dirty="0" smtClean="0">
                <a:hlinkClick r:id="rId4"/>
              </a:rPr>
              <a:t>http</a:t>
            </a:r>
            <a:r>
              <a:rPr lang="es-MX" u="sng" dirty="0">
                <a:hlinkClick r:id="rId4"/>
              </a:rPr>
              <a:t>://www.inifapcirpac.gob.mx/PotencialProductivo/Nayarit/Tuxpan.PDF</a:t>
            </a:r>
            <a:endParaRPr lang="es-MX" dirty="0"/>
          </a:p>
          <a:p>
            <a:endParaRPr lang="es-MX" dirty="0"/>
          </a:p>
          <a:p>
            <a:pPr lvl="0"/>
            <a:r>
              <a:rPr lang="es-MX" u="sng" dirty="0">
                <a:hlinkClick r:id="rId5"/>
              </a:rPr>
              <a:t>http://www.scielo.org.mx/scielo.php?script=sci_arttext&amp;pid=S2007-09342012000900007</a:t>
            </a:r>
            <a:endParaRPr lang="es-MX" dirty="0"/>
          </a:p>
          <a:p>
            <a:endParaRPr lang="es-MX" dirty="0"/>
          </a:p>
          <a:p>
            <a:pPr lvl="0"/>
            <a:r>
              <a:rPr lang="es-MX" u="sng" dirty="0">
                <a:hlinkClick r:id="rId6"/>
              </a:rPr>
              <a:t>https://www.agromatica.es</a:t>
            </a:r>
            <a:endParaRPr lang="es-MX" dirty="0"/>
          </a:p>
          <a:p>
            <a:endParaRPr lang="es-MX" dirty="0"/>
          </a:p>
          <a:p>
            <a:pPr lvl="0"/>
            <a:r>
              <a:rPr lang="es-MX" dirty="0">
                <a:hlinkClick r:id="rId7"/>
              </a:rPr>
              <a:t>http://</a:t>
            </a:r>
            <a:r>
              <a:rPr lang="es-MX" dirty="0" smtClean="0">
                <a:hlinkClick r:id="rId7"/>
              </a:rPr>
              <a:t>catarina.udlap.mx/u_dl_a/tales/documentos/lid/de_l_m/capitulo2.pdf</a:t>
            </a:r>
            <a:endParaRPr lang="es-MX" dirty="0" smtClean="0"/>
          </a:p>
          <a:p>
            <a:pPr lvl="0"/>
            <a:endParaRPr lang="es-MX" dirty="0"/>
          </a:p>
          <a:p>
            <a:endParaRPr lang="es-MX" dirty="0"/>
          </a:p>
        </p:txBody>
      </p:sp>
    </p:spTree>
    <p:extLst>
      <p:ext uri="{BB962C8B-B14F-4D97-AF65-F5344CB8AC3E}">
        <p14:creationId xmlns:p14="http://schemas.microsoft.com/office/powerpoint/2010/main" val="6956243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63615" y="410308"/>
            <a:ext cx="9875520" cy="996462"/>
          </a:xfrm>
        </p:spPr>
        <p:txBody>
          <a:bodyPr/>
          <a:lstStyle/>
          <a:p>
            <a:pPr algn="r"/>
            <a:r>
              <a:rPr lang="es-MX" b="1" dirty="0"/>
              <a:t>A</a:t>
            </a:r>
            <a:r>
              <a:rPr lang="es-MX" b="1" dirty="0" smtClean="0"/>
              <a:t>ntecedentes</a:t>
            </a:r>
            <a:endParaRPr lang="es-MX" b="1" dirty="0"/>
          </a:p>
        </p:txBody>
      </p:sp>
      <p:sp>
        <p:nvSpPr>
          <p:cNvPr id="4" name="2 Marcador de contenido"/>
          <p:cNvSpPr txBox="1">
            <a:spLocks/>
          </p:cNvSpPr>
          <p:nvPr/>
        </p:nvSpPr>
        <p:spPr>
          <a:xfrm>
            <a:off x="642670" y="5293711"/>
            <a:ext cx="9838811" cy="1192826"/>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MX" dirty="0" smtClean="0"/>
              <a:t>Por </a:t>
            </a:r>
            <a:r>
              <a:rPr lang="es-MX" dirty="0"/>
              <a:t>eso cotejaron las disponibilidades agroecológicas del municipio, con las necesidades de clima, suelo y topografía </a:t>
            </a:r>
          </a:p>
        </p:txBody>
      </p:sp>
      <p:sp>
        <p:nvSpPr>
          <p:cNvPr id="8" name="2 Marcador de contenido"/>
          <p:cNvSpPr txBox="1">
            <a:spLocks/>
          </p:cNvSpPr>
          <p:nvPr/>
        </p:nvSpPr>
        <p:spPr>
          <a:xfrm>
            <a:off x="422031" y="518743"/>
            <a:ext cx="6389077" cy="1368674"/>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MX" dirty="0"/>
              <a:t>En 2002</a:t>
            </a:r>
            <a:r>
              <a:rPr lang="es-MX" b="1" dirty="0"/>
              <a:t> </a:t>
            </a:r>
            <a:r>
              <a:rPr lang="es-MX" dirty="0"/>
              <a:t>Irma Julieta g.</a:t>
            </a:r>
            <a:r>
              <a:rPr lang="es-MX" b="1" dirty="0"/>
              <a:t> </a:t>
            </a:r>
            <a:r>
              <a:rPr lang="es-MX" dirty="0"/>
              <a:t>realizo una investigación sobre la “Determinación del potencial productivo de especies vegetales para el municipio de Tuxpan, Nayarit”. </a:t>
            </a:r>
          </a:p>
        </p:txBody>
      </p:sp>
      <p:sp>
        <p:nvSpPr>
          <p:cNvPr id="9" name="2 Marcador de contenido"/>
          <p:cNvSpPr txBox="1">
            <a:spLocks/>
          </p:cNvSpPr>
          <p:nvPr/>
        </p:nvSpPr>
        <p:spPr>
          <a:xfrm>
            <a:off x="5322276" y="1887417"/>
            <a:ext cx="6389077" cy="1368674"/>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MX" dirty="0"/>
              <a:t>Siendo que Nayarit  es una entidad que presenta diversas características de clima, por consecuencia se presentan mutaciones extremas para el desarrollo de la agricultura; </a:t>
            </a:r>
          </a:p>
          <a:p>
            <a:pPr marL="45720" indent="0">
              <a:buNone/>
            </a:pPr>
            <a:endParaRPr lang="es-MX" dirty="0"/>
          </a:p>
        </p:txBody>
      </p:sp>
      <p:sp>
        <p:nvSpPr>
          <p:cNvPr id="10" name="2 Marcador de contenido"/>
          <p:cNvSpPr txBox="1">
            <a:spLocks/>
          </p:cNvSpPr>
          <p:nvPr/>
        </p:nvSpPr>
        <p:spPr>
          <a:xfrm>
            <a:off x="5322277" y="3406216"/>
            <a:ext cx="6389077" cy="1368674"/>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MX" dirty="0" smtClean="0"/>
              <a:t>Proponen </a:t>
            </a:r>
            <a:r>
              <a:rPr lang="es-MX" dirty="0"/>
              <a:t>la identificación de especies vegetales adecuadas al municipio, y así obtener alternativas de producción y diversificación siendo posible la clasificación de cultivos más apropiados.</a:t>
            </a:r>
          </a:p>
          <a:p>
            <a:pPr marL="45720" indent="0">
              <a:buNone/>
            </a:pPr>
            <a:endParaRPr lang="es-MX" dirty="0"/>
          </a:p>
        </p:txBody>
      </p:sp>
      <p:pic>
        <p:nvPicPr>
          <p:cNvPr id="14338" name="Picture 2" descr="Resultado de imagen para municipio de tuxpan nayar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670" y="1887417"/>
            <a:ext cx="4488888" cy="33047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6621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73368" y="281354"/>
            <a:ext cx="9875520" cy="996462"/>
          </a:xfrm>
        </p:spPr>
        <p:txBody>
          <a:bodyPr/>
          <a:lstStyle/>
          <a:p>
            <a:pPr algn="ctr"/>
            <a:r>
              <a:rPr lang="es-MX" b="1" dirty="0"/>
              <a:t>A</a:t>
            </a:r>
            <a:r>
              <a:rPr lang="es-MX" b="1" dirty="0" smtClean="0"/>
              <a:t>ntecedentes</a:t>
            </a:r>
            <a:endParaRPr lang="es-MX" b="1" dirty="0"/>
          </a:p>
        </p:txBody>
      </p:sp>
      <p:sp>
        <p:nvSpPr>
          <p:cNvPr id="8" name="2 Marcador de contenido"/>
          <p:cNvSpPr txBox="1">
            <a:spLocks/>
          </p:cNvSpPr>
          <p:nvPr/>
        </p:nvSpPr>
        <p:spPr>
          <a:xfrm>
            <a:off x="5035061" y="1337888"/>
            <a:ext cx="6389077" cy="1368674"/>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MX" dirty="0"/>
              <a:t>Anabel J en 2004, tuvo un</a:t>
            </a:r>
            <a:r>
              <a:rPr lang="es-MX" b="1" dirty="0"/>
              <a:t> </a:t>
            </a:r>
            <a:r>
              <a:rPr lang="es-MX" dirty="0"/>
              <a:t>  objetivo principal de la investigación titulada “Aptitud agroecológica para el cultivo de la caña de azúcar en el sur de Tamaulipas, México”</a:t>
            </a:r>
          </a:p>
        </p:txBody>
      </p:sp>
      <p:sp>
        <p:nvSpPr>
          <p:cNvPr id="9" name="2 Marcador de contenido"/>
          <p:cNvSpPr txBox="1">
            <a:spLocks/>
          </p:cNvSpPr>
          <p:nvPr/>
        </p:nvSpPr>
        <p:spPr>
          <a:xfrm>
            <a:off x="410308" y="3176958"/>
            <a:ext cx="4542691" cy="3165227"/>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MX" dirty="0" smtClean="0"/>
              <a:t>Su objetivo fue </a:t>
            </a:r>
            <a:r>
              <a:rPr lang="es-MX" dirty="0"/>
              <a:t>el evaluar las zonas aptas potenciales para el cultivo de caña. La delimitación de las zonas re genero mediante la implementación de un sistema de información geográfica (SIG), el cual manipulaba y sobreponía capas de información temática del clima, suelo y características biofísicas de la caña de azúcar.</a:t>
            </a:r>
          </a:p>
        </p:txBody>
      </p:sp>
      <p:pic>
        <p:nvPicPr>
          <p:cNvPr id="13314" name="Picture 2" descr="Resultado de imagen para tamaulipas map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7763" y="2757433"/>
            <a:ext cx="6286500" cy="35847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3316" name="Picture 4" descr="Resultado de imagen para caÃ±a de azu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308" y="1048816"/>
            <a:ext cx="4311817" cy="21021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520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63768" y="257908"/>
            <a:ext cx="9875520" cy="996462"/>
          </a:xfrm>
        </p:spPr>
        <p:txBody>
          <a:bodyPr/>
          <a:lstStyle/>
          <a:p>
            <a:r>
              <a:rPr lang="es-MX" b="1" dirty="0"/>
              <a:t>A</a:t>
            </a:r>
            <a:r>
              <a:rPr lang="es-MX" b="1" dirty="0" smtClean="0"/>
              <a:t>ntecedentes</a:t>
            </a:r>
            <a:endParaRPr lang="es-MX" b="1" dirty="0"/>
          </a:p>
        </p:txBody>
      </p:sp>
      <p:sp>
        <p:nvSpPr>
          <p:cNvPr id="8" name="2 Marcador de contenido"/>
          <p:cNvSpPr txBox="1">
            <a:spLocks/>
          </p:cNvSpPr>
          <p:nvPr/>
        </p:nvSpPr>
        <p:spPr>
          <a:xfrm>
            <a:off x="351078" y="1233955"/>
            <a:ext cx="3917871" cy="1827347"/>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MX" dirty="0"/>
              <a:t>En cambio, Henry Arturo K en 2012 “Estudio experimental para la determinación de los coeficientes de cultivo de la vainilla </a:t>
            </a:r>
            <a:r>
              <a:rPr lang="es-MX" i="1" dirty="0"/>
              <a:t>(</a:t>
            </a:r>
            <a:r>
              <a:rPr lang="es-MX" i="1" dirty="0" err="1"/>
              <a:t>Vanilla</a:t>
            </a:r>
            <a:r>
              <a:rPr lang="es-MX" dirty="0"/>
              <a:t> </a:t>
            </a:r>
            <a:r>
              <a:rPr lang="es-MX" dirty="0" err="1"/>
              <a:t>spp</a:t>
            </a:r>
            <a:r>
              <a:rPr lang="es-MX" dirty="0"/>
              <a:t>.)”.</a:t>
            </a:r>
          </a:p>
        </p:txBody>
      </p:sp>
      <p:sp>
        <p:nvSpPr>
          <p:cNvPr id="9" name="2 Marcador de contenido"/>
          <p:cNvSpPr txBox="1">
            <a:spLocks/>
          </p:cNvSpPr>
          <p:nvPr/>
        </p:nvSpPr>
        <p:spPr>
          <a:xfrm>
            <a:off x="7600228" y="764276"/>
            <a:ext cx="4120399" cy="1746912"/>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MX" dirty="0"/>
              <a:t>Su objetivo de esta investigación fue estimar los coeficientes de cultivo </a:t>
            </a:r>
            <a:r>
              <a:rPr lang="es-MX" i="1" dirty="0"/>
              <a:t>ex situ</a:t>
            </a:r>
            <a:r>
              <a:rPr lang="es-MX" dirty="0"/>
              <a:t> de la </a:t>
            </a:r>
            <a:r>
              <a:rPr lang="es-MX" i="1" dirty="0" err="1"/>
              <a:t>Vanilla</a:t>
            </a:r>
            <a:r>
              <a:rPr lang="es-MX" dirty="0"/>
              <a:t> </a:t>
            </a:r>
            <a:r>
              <a:rPr lang="es-MX" dirty="0" err="1"/>
              <a:t>spp</a:t>
            </a:r>
            <a:r>
              <a:rPr lang="es-MX" dirty="0"/>
              <a:t>. para la etapa inicial, desarrollo, y mediados de temporada. </a:t>
            </a:r>
          </a:p>
        </p:txBody>
      </p:sp>
      <p:sp>
        <p:nvSpPr>
          <p:cNvPr id="5" name="2 Marcador de contenido"/>
          <p:cNvSpPr txBox="1">
            <a:spLocks/>
          </p:cNvSpPr>
          <p:nvPr/>
        </p:nvSpPr>
        <p:spPr>
          <a:xfrm>
            <a:off x="8037745" y="2679409"/>
            <a:ext cx="3682882" cy="3916907"/>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925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MX" dirty="0" smtClean="0"/>
              <a:t>Obtuvieron </a:t>
            </a:r>
            <a:r>
              <a:rPr lang="es-MX" dirty="0"/>
              <a:t>un Kc para la etapa inicial de 0.34, un Kc para la etapa de desarrollo de 0.34 - 0.90, y un Kc para la etapa media </a:t>
            </a:r>
          </a:p>
          <a:p>
            <a:pPr marL="45720" indent="0" algn="just">
              <a:buNone/>
            </a:pPr>
            <a:r>
              <a:rPr lang="es-MX" dirty="0" smtClean="0"/>
              <a:t>de </a:t>
            </a:r>
            <a:r>
              <a:rPr lang="es-MX" dirty="0"/>
              <a:t>0.9. Finalmente, obtuvieron un requerimiento hídrico promedio para la etapa inicial de 0.68 mm, 0.27 mm para la etapa de desarrollo y 0.19 mm</a:t>
            </a:r>
            <a:r>
              <a:rPr lang="es-MX" baseline="30000" dirty="0"/>
              <a:t> </a:t>
            </a:r>
            <a:r>
              <a:rPr lang="es-MX" dirty="0"/>
              <a:t>para la etapa de mediados de temporada, con una densidad de plantación de seis plantas m</a:t>
            </a:r>
            <a:r>
              <a:rPr lang="es-MX" baseline="30000" dirty="0"/>
              <a:t>-2</a:t>
            </a:r>
            <a:r>
              <a:rPr lang="es-MX" dirty="0"/>
              <a:t> </a:t>
            </a:r>
          </a:p>
        </p:txBody>
      </p:sp>
      <p:sp>
        <p:nvSpPr>
          <p:cNvPr id="6" name="2 Marcador de contenido"/>
          <p:cNvSpPr txBox="1">
            <a:spLocks/>
          </p:cNvSpPr>
          <p:nvPr/>
        </p:nvSpPr>
        <p:spPr>
          <a:xfrm>
            <a:off x="4445584" y="3396524"/>
            <a:ext cx="3469331" cy="2975005"/>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MX" dirty="0"/>
              <a:t>Para estimar los coeficientes de cultivo (Kc), midieron la evapotranspiración real (</a:t>
            </a:r>
            <a:r>
              <a:rPr lang="es-MX" dirty="0" err="1"/>
              <a:t>ETr</a:t>
            </a:r>
            <a:r>
              <a:rPr lang="es-MX" dirty="0"/>
              <a:t>) y la evapotranspiración de referencia (</a:t>
            </a:r>
            <a:r>
              <a:rPr lang="es-MX" dirty="0" err="1"/>
              <a:t>ETo</a:t>
            </a:r>
            <a:r>
              <a:rPr lang="es-MX" dirty="0"/>
              <a:t>). </a:t>
            </a:r>
          </a:p>
          <a:p>
            <a:pPr marL="45720" indent="0" algn="just">
              <a:buNone/>
            </a:pPr>
            <a:r>
              <a:rPr lang="es-MX" dirty="0"/>
              <a:t>Los resultados de la estimación de Kc para el periodo 2010 - </a:t>
            </a:r>
            <a:r>
              <a:rPr lang="es-MX" dirty="0" smtClean="0"/>
              <a:t>2012</a:t>
            </a:r>
            <a:endParaRPr lang="es-MX" dirty="0"/>
          </a:p>
        </p:txBody>
      </p:sp>
      <p:sp>
        <p:nvSpPr>
          <p:cNvPr id="7" name="2 Marcador de contenido"/>
          <p:cNvSpPr txBox="1">
            <a:spLocks/>
          </p:cNvSpPr>
          <p:nvPr/>
        </p:nvSpPr>
        <p:spPr>
          <a:xfrm>
            <a:off x="351078" y="3644959"/>
            <a:ext cx="3943196" cy="2551125"/>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MX" dirty="0"/>
              <a:t>El coeficiente de desarrollo que obtuvo del cultivo y la evapotranspiración de referencia, son los dos factores indispensables para la estimación de los requerimientos hídricos de los cultivos. </a:t>
            </a:r>
          </a:p>
        </p:txBody>
      </p:sp>
      <p:pic>
        <p:nvPicPr>
          <p:cNvPr id="1228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584" y="1102991"/>
            <a:ext cx="2797587" cy="1958311"/>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90378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51891" y="468923"/>
            <a:ext cx="9875520" cy="996462"/>
          </a:xfrm>
        </p:spPr>
        <p:txBody>
          <a:bodyPr/>
          <a:lstStyle/>
          <a:p>
            <a:pPr algn="r"/>
            <a:r>
              <a:rPr lang="es-MX" b="1" dirty="0"/>
              <a:t>A</a:t>
            </a:r>
            <a:r>
              <a:rPr lang="es-MX" b="1" dirty="0" smtClean="0"/>
              <a:t>ntecedentes</a:t>
            </a:r>
            <a:endParaRPr lang="es-MX" b="1" dirty="0"/>
          </a:p>
        </p:txBody>
      </p:sp>
      <p:sp>
        <p:nvSpPr>
          <p:cNvPr id="8" name="2 Marcador de contenido"/>
          <p:cNvSpPr txBox="1">
            <a:spLocks/>
          </p:cNvSpPr>
          <p:nvPr/>
        </p:nvSpPr>
        <p:spPr>
          <a:xfrm>
            <a:off x="547308" y="385494"/>
            <a:ext cx="7204620" cy="1149540"/>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MX" dirty="0"/>
              <a:t>Erasto D en 2016 tiene un trabajo titulado “Determinación de la aptitud del terreno para maíz mediante análisis espacial multicriterio en el Estado de México”</a:t>
            </a:r>
          </a:p>
        </p:txBody>
      </p:sp>
      <p:sp>
        <p:nvSpPr>
          <p:cNvPr id="9" name="2 Marcador de contenido"/>
          <p:cNvSpPr txBox="1">
            <a:spLocks/>
          </p:cNvSpPr>
          <p:nvPr/>
        </p:nvSpPr>
        <p:spPr>
          <a:xfrm>
            <a:off x="4655285" y="5257205"/>
            <a:ext cx="5047658" cy="1089001"/>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MX" dirty="0" smtClean="0"/>
              <a:t>Teniendo </a:t>
            </a:r>
            <a:r>
              <a:rPr lang="es-MX" dirty="0"/>
              <a:t>mayor peso para el desarrollo del maíz los indicadores de temperatura, altura, precipitación y el tipo de suelo</a:t>
            </a:r>
          </a:p>
        </p:txBody>
      </p:sp>
      <p:sp>
        <p:nvSpPr>
          <p:cNvPr id="5" name="2 Marcador de contenido"/>
          <p:cNvSpPr txBox="1">
            <a:spLocks/>
          </p:cNvSpPr>
          <p:nvPr/>
        </p:nvSpPr>
        <p:spPr>
          <a:xfrm>
            <a:off x="4655285" y="2206197"/>
            <a:ext cx="3096643" cy="2229325"/>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MX" dirty="0"/>
              <a:t>C</a:t>
            </a:r>
            <a:r>
              <a:rPr lang="es-MX" dirty="0" smtClean="0"/>
              <a:t>omo </a:t>
            </a:r>
            <a:r>
              <a:rPr lang="es-MX" dirty="0"/>
              <a:t>resultados se obtuvo que el Estado de México tiene 471 902 ha. de muy buena productividad y 244 718 para una buena productividad.</a:t>
            </a:r>
          </a:p>
          <a:p>
            <a:pPr marL="45720" indent="0" algn="just">
              <a:buNone/>
            </a:pPr>
            <a:endParaRPr lang="es-MX" dirty="0"/>
          </a:p>
        </p:txBody>
      </p:sp>
      <p:sp>
        <p:nvSpPr>
          <p:cNvPr id="6" name="2 Marcador de contenido"/>
          <p:cNvSpPr txBox="1">
            <a:spLocks/>
          </p:cNvSpPr>
          <p:nvPr/>
        </p:nvSpPr>
        <p:spPr>
          <a:xfrm>
            <a:off x="8256895" y="2938722"/>
            <a:ext cx="3567268" cy="2197289"/>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s-MX" dirty="0"/>
              <a:t>Se utilizó una metodología de multicriterio donde se ocupó información del clima, suelo y fisiográficas donde a cada indicador de le dio un valor numérico para compararlas</a:t>
            </a:r>
          </a:p>
        </p:txBody>
      </p:sp>
      <p:sp>
        <p:nvSpPr>
          <p:cNvPr id="7" name="2 Marcador de contenido"/>
          <p:cNvSpPr txBox="1">
            <a:spLocks/>
          </p:cNvSpPr>
          <p:nvPr/>
        </p:nvSpPr>
        <p:spPr>
          <a:xfrm>
            <a:off x="448626" y="1838528"/>
            <a:ext cx="3509223" cy="2214857"/>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MX" dirty="0"/>
              <a:t>E</a:t>
            </a:r>
            <a:r>
              <a:rPr lang="es-MX" dirty="0" smtClean="0"/>
              <a:t>n </a:t>
            </a:r>
            <a:r>
              <a:rPr lang="es-MX" dirty="0"/>
              <a:t>el cual realizaron la identificación y delimitación de áreas con potencial para el desarrollo del maíz para ayudar a satisfacer la demanda de este grano. </a:t>
            </a:r>
          </a:p>
        </p:txBody>
      </p:sp>
      <p:pic>
        <p:nvPicPr>
          <p:cNvPr id="1126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26" y="4089841"/>
            <a:ext cx="4015285" cy="233472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44715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214508" y="281353"/>
            <a:ext cx="9875520" cy="996462"/>
          </a:xfrm>
        </p:spPr>
        <p:txBody>
          <a:bodyPr/>
          <a:lstStyle/>
          <a:p>
            <a:pPr algn="ctr"/>
            <a:r>
              <a:rPr lang="es-MX" b="1" dirty="0" smtClean="0"/>
              <a:t>Justificación</a:t>
            </a:r>
            <a:endParaRPr lang="es-MX" b="1" dirty="0"/>
          </a:p>
        </p:txBody>
      </p:sp>
      <p:sp>
        <p:nvSpPr>
          <p:cNvPr id="5" name="2 Marcador de contenido"/>
          <p:cNvSpPr txBox="1">
            <a:spLocks/>
          </p:cNvSpPr>
          <p:nvPr/>
        </p:nvSpPr>
        <p:spPr>
          <a:xfrm>
            <a:off x="721494" y="3279971"/>
            <a:ext cx="4542691" cy="2811437"/>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MX" dirty="0"/>
              <a:t>E</a:t>
            </a:r>
            <a:r>
              <a:rPr lang="es-MX" dirty="0" smtClean="0"/>
              <a:t>sta </a:t>
            </a:r>
            <a:r>
              <a:rPr lang="es-MX" dirty="0"/>
              <a:t>investigación nos permitirá : “Crear un Sistema de Información Geográfica” (SIG) enfocado a empresas agrarias para subir su índice de producción, ganancia a menores costos y tiempo, determinado las zonas y el cultivo optimo; reduciendo la mala toma de decisiones al momento de producir. </a:t>
            </a:r>
          </a:p>
        </p:txBody>
      </p:sp>
      <p:sp>
        <p:nvSpPr>
          <p:cNvPr id="6" name="2 Marcador de contenido"/>
          <p:cNvSpPr txBox="1">
            <a:spLocks/>
          </p:cNvSpPr>
          <p:nvPr/>
        </p:nvSpPr>
        <p:spPr>
          <a:xfrm>
            <a:off x="8641481" y="3348086"/>
            <a:ext cx="3060509" cy="3043450"/>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MX" dirty="0"/>
              <a:t>Durante los últimos años en base al cambio </a:t>
            </a:r>
            <a:r>
              <a:rPr lang="es-MX" dirty="0" smtClean="0"/>
              <a:t>climático mucha </a:t>
            </a:r>
            <a:r>
              <a:rPr lang="es-MX" dirty="0"/>
              <a:t>de la producción se ha perdido en ciertas </a:t>
            </a:r>
            <a:r>
              <a:rPr lang="es-MX" dirty="0" smtClean="0"/>
              <a:t>temporadas que </a:t>
            </a:r>
            <a:r>
              <a:rPr lang="es-MX" dirty="0"/>
              <a:t>el gobierno </a:t>
            </a:r>
            <a:r>
              <a:rPr lang="es-MX" dirty="0" smtClean="0"/>
              <a:t>otorgue </a:t>
            </a:r>
            <a:r>
              <a:rPr lang="es-MX" dirty="0"/>
              <a:t>subsidios a los productores para que continúen trabajando</a:t>
            </a:r>
          </a:p>
        </p:txBody>
      </p:sp>
      <p:sp>
        <p:nvSpPr>
          <p:cNvPr id="7" name="2 Marcador de contenido"/>
          <p:cNvSpPr txBox="1">
            <a:spLocks/>
          </p:cNvSpPr>
          <p:nvPr/>
        </p:nvSpPr>
        <p:spPr>
          <a:xfrm>
            <a:off x="721494" y="1098288"/>
            <a:ext cx="4542691" cy="1817073"/>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MX" dirty="0"/>
              <a:t>L</a:t>
            </a:r>
            <a:r>
              <a:rPr lang="es-MX" dirty="0" smtClean="0"/>
              <a:t>a </a:t>
            </a:r>
            <a:r>
              <a:rPr lang="es-MX" dirty="0"/>
              <a:t>tendencia en México es que la agricultura ocupe un papel menos importante ya que genera menos del 4% de los ingresos en general del país.</a:t>
            </a:r>
          </a:p>
        </p:txBody>
      </p:sp>
      <p:sp>
        <p:nvSpPr>
          <p:cNvPr id="8" name="2 Marcador de contenido"/>
          <p:cNvSpPr txBox="1">
            <a:spLocks/>
          </p:cNvSpPr>
          <p:nvPr/>
        </p:nvSpPr>
        <p:spPr>
          <a:xfrm>
            <a:off x="5446943" y="1911297"/>
            <a:ext cx="6389077" cy="1368674"/>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s-MX" dirty="0"/>
              <a:t>E</a:t>
            </a:r>
            <a:r>
              <a:rPr lang="es-MX" dirty="0" smtClean="0"/>
              <a:t>s </a:t>
            </a:r>
            <a:r>
              <a:rPr lang="es-MX" dirty="0"/>
              <a:t>una de las principales actividades empleando aproximadamente al 10% de la población; </a:t>
            </a:r>
            <a:r>
              <a:rPr lang="es-MX" dirty="0" smtClean="0"/>
              <a:t>según </a:t>
            </a:r>
            <a:r>
              <a:rPr lang="es-MX" dirty="0"/>
              <a:t>el Banco Mundial de Datos el 13% de la totalidad el territorio está dedicado a la agricultura.</a:t>
            </a:r>
          </a:p>
          <a:p>
            <a:pPr marL="45720" indent="0" algn="just">
              <a:buNone/>
            </a:pPr>
            <a:endParaRPr lang="es-MX" dirty="0"/>
          </a:p>
        </p:txBody>
      </p:sp>
      <p:pic>
        <p:nvPicPr>
          <p:cNvPr id="1024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6943" y="3348086"/>
            <a:ext cx="3055612" cy="27433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78020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09792" y="540660"/>
            <a:ext cx="9875520" cy="996462"/>
          </a:xfrm>
        </p:spPr>
        <p:txBody>
          <a:bodyPr/>
          <a:lstStyle/>
          <a:p>
            <a:pPr algn="ctr"/>
            <a:r>
              <a:rPr lang="es-MX" b="1" dirty="0" smtClean="0"/>
              <a:t>Objetivo General</a:t>
            </a:r>
            <a:endParaRPr lang="es-MX" b="1" dirty="0"/>
          </a:p>
        </p:txBody>
      </p:sp>
      <p:sp>
        <p:nvSpPr>
          <p:cNvPr id="5" name="2 Marcador de contenido"/>
          <p:cNvSpPr txBox="1">
            <a:spLocks/>
          </p:cNvSpPr>
          <p:nvPr/>
        </p:nvSpPr>
        <p:spPr>
          <a:xfrm>
            <a:off x="2397632" y="2305515"/>
            <a:ext cx="7748953" cy="1488563"/>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None/>
            </a:pPr>
            <a:r>
              <a:rPr lang="es-MX" b="1" dirty="0"/>
              <a:t>Desarrollar e implementar una herramienta SIG como alternativa para la zonificación de áreas con aptitudes para la agricultura y así establecer los cultivos adecuados por medio de factores edafoclimáticos </a:t>
            </a:r>
            <a:r>
              <a:rPr lang="es-MX" b="1" dirty="0" smtClean="0"/>
              <a:t>.</a:t>
            </a:r>
            <a:endParaRPr lang="es-MX" b="1" dirty="0"/>
          </a:p>
        </p:txBody>
      </p:sp>
    </p:spTree>
    <p:extLst>
      <p:ext uri="{BB962C8B-B14F-4D97-AF65-F5344CB8AC3E}">
        <p14:creationId xmlns:p14="http://schemas.microsoft.com/office/powerpoint/2010/main" val="27798446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214508" y="281353"/>
            <a:ext cx="9875520" cy="996462"/>
          </a:xfrm>
        </p:spPr>
        <p:txBody>
          <a:bodyPr/>
          <a:lstStyle/>
          <a:p>
            <a:pPr algn="ctr"/>
            <a:r>
              <a:rPr lang="es-MX" b="1" dirty="0" smtClean="0"/>
              <a:t>Objetivos Específicos</a:t>
            </a:r>
            <a:endParaRPr lang="es-MX" b="1" dirty="0"/>
          </a:p>
        </p:txBody>
      </p:sp>
      <p:sp>
        <p:nvSpPr>
          <p:cNvPr id="5" name="2 Marcador de contenido"/>
          <p:cNvSpPr txBox="1">
            <a:spLocks/>
          </p:cNvSpPr>
          <p:nvPr/>
        </p:nvSpPr>
        <p:spPr>
          <a:xfrm>
            <a:off x="1170558" y="1647098"/>
            <a:ext cx="7748953" cy="4120656"/>
          </a:xfrm>
          <a:prstGeom prst="rect">
            <a:avLst/>
          </a:prstGeom>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lvl="0"/>
            <a:r>
              <a:rPr lang="es-MX" b="1" dirty="0"/>
              <a:t>Obtener áreas de estudio.</a:t>
            </a:r>
          </a:p>
          <a:p>
            <a:pPr lvl="0"/>
            <a:r>
              <a:rPr lang="es-MX" b="1" dirty="0"/>
              <a:t>Sacar indicadores biofísicos de los cultivos y suelos.</a:t>
            </a:r>
          </a:p>
          <a:p>
            <a:pPr lvl="0"/>
            <a:r>
              <a:rPr lang="es-MX" b="1" dirty="0"/>
              <a:t>Determinar importancia de indicadores.</a:t>
            </a:r>
          </a:p>
          <a:p>
            <a:pPr lvl="0"/>
            <a:r>
              <a:rPr lang="es-MX" b="1" dirty="0"/>
              <a:t>Comprobar las aptitudes que coincidan de suelo y el cultivo.</a:t>
            </a:r>
          </a:p>
          <a:p>
            <a:pPr lvl="0"/>
            <a:r>
              <a:rPr lang="es-MX" b="1" dirty="0"/>
              <a:t>Modelar las capas de los indicadores.</a:t>
            </a:r>
          </a:p>
          <a:p>
            <a:pPr lvl="0"/>
            <a:r>
              <a:rPr lang="es-MX" b="1" dirty="0"/>
              <a:t>Fijar cultivo óptimo para cada zona </a:t>
            </a:r>
          </a:p>
          <a:p>
            <a:pPr lvl="0"/>
            <a:r>
              <a:rPr lang="es-MX" b="1" dirty="0"/>
              <a:t>Generar cartografía.</a:t>
            </a:r>
          </a:p>
          <a:p>
            <a:pPr lvl="0"/>
            <a:r>
              <a:rPr lang="es-MX" b="1" dirty="0"/>
              <a:t>Determinación de zonas óptimas y su cultivo.</a:t>
            </a:r>
          </a:p>
        </p:txBody>
      </p:sp>
    </p:spTree>
    <p:extLst>
      <p:ext uri="{BB962C8B-B14F-4D97-AF65-F5344CB8AC3E}">
        <p14:creationId xmlns:p14="http://schemas.microsoft.com/office/powerpoint/2010/main" val="3938375217"/>
      </p:ext>
    </p:extLst>
  </p:cSld>
  <p:clrMapOvr>
    <a:masterClrMapping/>
  </p:clrMapOvr>
  <p:timing>
    <p:tnLst>
      <p:par>
        <p:cTn id="1" dur="indefinite" restart="never" nodeType="tmRoot"/>
      </p:par>
    </p:tnLst>
  </p:timing>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xmlns=""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TM03457444[[fn=Base]]</Template>
  <TotalTime>188</TotalTime>
  <Words>1780</Words>
  <Application>Microsoft Office PowerPoint</Application>
  <PresentationFormat>Personalizado</PresentationFormat>
  <Paragraphs>133</Paragraphs>
  <Slides>23</Slides>
  <Notes>0</Notes>
  <HiddenSlides>0</HiddenSlides>
  <MMClips>0</MMClips>
  <ScaleCrop>false</ScaleCrop>
  <HeadingPairs>
    <vt:vector size="4" baseType="variant">
      <vt:variant>
        <vt:lpstr>Tema</vt:lpstr>
      </vt:variant>
      <vt:variant>
        <vt:i4>1</vt:i4>
      </vt:variant>
      <vt:variant>
        <vt:lpstr>Títulos de diapositiva</vt:lpstr>
      </vt:variant>
      <vt:variant>
        <vt:i4>23</vt:i4>
      </vt:variant>
    </vt:vector>
  </HeadingPairs>
  <TitlesOfParts>
    <vt:vector size="24" baseType="lpstr">
      <vt:lpstr>Base</vt:lpstr>
      <vt:lpstr>zonificación de áreas aptas para la agricultura en chihuahua mediante análisis multicriterio </vt:lpstr>
      <vt:lpstr>Introducción</vt:lpstr>
      <vt:lpstr>Antecedentes</vt:lpstr>
      <vt:lpstr>Antecedentes</vt:lpstr>
      <vt:lpstr>Antecedentes</vt:lpstr>
      <vt:lpstr>Antecedentes</vt:lpstr>
      <vt:lpstr>Justificación</vt:lpstr>
      <vt:lpstr>Objetivo General</vt:lpstr>
      <vt:lpstr>Objetivos Específicos</vt:lpstr>
      <vt:lpstr>Marco conceptual</vt:lpstr>
      <vt:lpstr>¿Qué son los elementos edafoclimaticos?</vt:lpstr>
      <vt:lpstr>¿Qué son los elementos edafoclimaticos?</vt:lpstr>
      <vt:lpstr>¿Qué son los elementos edafoclimaticos?</vt:lpstr>
      <vt:lpstr>Principales cultivos para chihuahua</vt:lpstr>
      <vt:lpstr>Presentación de PowerPoint</vt:lpstr>
      <vt:lpstr>Principales cultivos para chihuahua</vt:lpstr>
      <vt:lpstr>Presentación de PowerPoint</vt:lpstr>
      <vt:lpstr>Cartografía utilizada</vt:lpstr>
      <vt:lpstr>Cartografía utilizada</vt:lpstr>
      <vt:lpstr>Pestañas de la aplicación</vt:lpstr>
      <vt:lpstr>Pestañas de la aplicación</vt:lpstr>
      <vt:lpstr>Pestañas de la aplicación</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Aumento de producción agraria en el estado de Chihuahua por medio de análisis edafoclimaticos  con herramientas SIG.</dc:title>
  <dc:creator>fany archundia</dc:creator>
  <cp:lastModifiedBy>judith garcia</cp:lastModifiedBy>
  <cp:revision>24</cp:revision>
  <dcterms:created xsi:type="dcterms:W3CDTF">2018-06-06T04:53:26Z</dcterms:created>
  <dcterms:modified xsi:type="dcterms:W3CDTF">2018-06-06T08:12:06Z</dcterms:modified>
</cp:coreProperties>
</file>